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8"/>
  </p:notesMasterIdLst>
  <p:sldIdLst>
    <p:sldId id="256" r:id="rId2"/>
    <p:sldId id="267" r:id="rId3"/>
    <p:sldId id="277" r:id="rId4"/>
    <p:sldId id="276" r:id="rId5"/>
    <p:sldId id="261" r:id="rId6"/>
    <p:sldId id="278" r:id="rId7"/>
    <p:sldId id="262" r:id="rId8"/>
    <p:sldId id="273" r:id="rId9"/>
    <p:sldId id="271" r:id="rId10"/>
    <p:sldId id="272" r:id="rId11"/>
    <p:sldId id="263" r:id="rId12"/>
    <p:sldId id="275" r:id="rId13"/>
    <p:sldId id="270" r:id="rId14"/>
    <p:sldId id="269" r:id="rId15"/>
    <p:sldId id="266" r:id="rId16"/>
    <p:sldId id="265" r:id="rId17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0000FF"/>
    <a:srgbClr val="FF3399"/>
    <a:srgbClr val="00FF00"/>
    <a:srgbClr val="0099FF"/>
    <a:srgbClr val="000099"/>
    <a:srgbClr val="3333CC"/>
    <a:srgbClr val="0066FF"/>
    <a:srgbClr val="66FFFF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98" y="-1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FC60EB-C309-40D6-8513-1BDDD0087DBD}" type="datetimeFigureOut">
              <a:rPr lang="es-ES" smtClean="0"/>
              <a:t>22/10/2022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AD649F-E0DC-4BF7-9AF7-5A288A1163C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33347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MAPA DE BITS Y VECTORIAL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AD649F-E0DC-4BF7-9AF7-5A288A1163C1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31932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>
                <a:latin typeface="Arial" pitchFamily="34" charset="0"/>
                <a:cs typeface="Arial" pitchFamily="34" charset="0"/>
              </a:rPr>
              <a:t>UNION,RECORTAR E INTERSECCION</a:t>
            </a:r>
            <a:endParaRPr lang="es-E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AD649F-E0DC-4BF7-9AF7-5A288A1163C1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03617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>
                <a:latin typeface="Arial" pitchFamily="34" charset="0"/>
                <a:cs typeface="Arial" pitchFamily="34" charset="0"/>
              </a:rPr>
              <a:t>PLUMA</a:t>
            </a:r>
            <a:endParaRPr lang="es-E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AD649F-E0DC-4BF7-9AF7-5A288A1163C1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83448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>
                <a:latin typeface="Arial" pitchFamily="34" charset="0"/>
                <a:cs typeface="Arial" pitchFamily="34" charset="0"/>
              </a:rPr>
              <a:t>CALCAR</a:t>
            </a:r>
            <a:r>
              <a:rPr lang="es-ES" baseline="0" dirty="0" smtClean="0">
                <a:latin typeface="Arial" pitchFamily="34" charset="0"/>
                <a:cs typeface="Arial" pitchFamily="34" charset="0"/>
              </a:rPr>
              <a:t> IMAGEN O VECTORIZARLO AUTOMÀTICAMENTE.</a:t>
            </a:r>
            <a:endParaRPr lang="es-E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AD649F-E0DC-4BF7-9AF7-5A288A1163C1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16330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>
                <a:latin typeface="Arial" pitchFamily="34" charset="0"/>
                <a:cs typeface="Arial" pitchFamily="34" charset="0"/>
              </a:rPr>
              <a:t>CALCAR</a:t>
            </a:r>
            <a:r>
              <a:rPr lang="es-ES" baseline="0" dirty="0" smtClean="0">
                <a:latin typeface="Arial" pitchFamily="34" charset="0"/>
                <a:cs typeface="Arial" pitchFamily="34" charset="0"/>
              </a:rPr>
              <a:t> IMAGEN O VECTORIZARLO AUTOMÀTICAMENTE.</a:t>
            </a:r>
            <a:endParaRPr lang="es-E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AD649F-E0DC-4BF7-9AF7-5A288A1163C1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16330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>
                <a:latin typeface="Arial" pitchFamily="34" charset="0"/>
                <a:cs typeface="Arial" pitchFamily="34" charset="0"/>
              </a:rPr>
              <a:t>CÓMO </a:t>
            </a:r>
            <a:r>
              <a:rPr lang="es-ES" baseline="0" dirty="0" smtClean="0">
                <a:latin typeface="Arial" pitchFamily="34" charset="0"/>
                <a:cs typeface="Arial" pitchFamily="34" charset="0"/>
              </a:rPr>
              <a:t> EX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PORTAR  PARA  IMPRIMIR  Y  PANTALLAS</a:t>
            </a:r>
            <a:endParaRPr lang="es-E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AD649F-E0DC-4BF7-9AF7-5A288A1163C1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75456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>
                <a:latin typeface="Arial" pitchFamily="34" charset="0"/>
                <a:cs typeface="Arial" pitchFamily="34" charset="0"/>
              </a:rPr>
              <a:t>UNIÒN,RECORTAR  E  INTERSECCIÒN</a:t>
            </a:r>
            <a:endParaRPr lang="es-E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AD649F-E0DC-4BF7-9AF7-5A288A1163C1}" type="slidenum">
              <a:rPr lang="es-ES" smtClean="0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91825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22/10/2022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518416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22/10/2022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26278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22/10/2022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476203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22/10/2022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568259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22/10/2022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721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22/10/2022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94500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22/10/2022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678918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22/10/2022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657988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22/10/2022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67868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22/10/2022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6092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22/10/2022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6867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t>22/10/2022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98933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microsoft.com/office/2007/relationships/hdphoto" Target="../media/hdphoto2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microsoft.com/office/2007/relationships/hdphoto" Target="../media/hdphoto3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microsoft.com/office/2007/relationships/hdphoto" Target="../media/hdphoto4.wdp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microsoft.com/office/2007/relationships/hdphoto" Target="../media/hdphoto6.wdp"/><Relationship Id="rId5" Type="http://schemas.openxmlformats.org/officeDocument/2006/relationships/image" Target="../media/image10.jpeg"/><Relationship Id="rId4" Type="http://schemas.microsoft.com/office/2007/relationships/hdphoto" Target="../media/hdphoto5.wdp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microsoft.com/office/2007/relationships/hdphoto" Target="../media/hdphoto8.wdp"/><Relationship Id="rId5" Type="http://schemas.openxmlformats.org/officeDocument/2006/relationships/image" Target="../media/image12.jpeg"/><Relationship Id="rId4" Type="http://schemas.microsoft.com/office/2007/relationships/hdphoto" Target="../media/hdphoto7.wdp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microsoft.com/office/2007/relationships/hdphoto" Target="../media/hdphoto10.wdp"/><Relationship Id="rId11" Type="http://schemas.openxmlformats.org/officeDocument/2006/relationships/image" Target="../media/image17.png"/><Relationship Id="rId5" Type="http://schemas.openxmlformats.org/officeDocument/2006/relationships/image" Target="../media/image14.png"/><Relationship Id="rId10" Type="http://schemas.microsoft.com/office/2007/relationships/hdphoto" Target="../media/hdphoto12.wdp"/><Relationship Id="rId4" Type="http://schemas.microsoft.com/office/2007/relationships/hdphoto" Target="../media/hdphoto9.wdp"/><Relationship Id="rId9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15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-62547"/>
            <a:ext cx="9144000" cy="689388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3 Rectángulo"/>
          <p:cNvSpPr/>
          <p:nvPr/>
        </p:nvSpPr>
        <p:spPr>
          <a:xfrm>
            <a:off x="1079612" y="116632"/>
            <a:ext cx="6984776" cy="39604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6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s-ES" sz="6000" dirty="0" smtClean="0">
                <a:ln w="18415" cmpd="sng">
                  <a:solidFill>
                    <a:schemeClr val="accent3"/>
                  </a:solidFill>
                  <a:prstDash val="solid"/>
                </a:ln>
                <a:gradFill>
                  <a:gsLst>
                    <a:gs pos="0">
                      <a:srgbClr val="E6DCAC"/>
                    </a:gs>
                    <a:gs pos="12000">
                      <a:srgbClr val="E6D78A"/>
                    </a:gs>
                    <a:gs pos="30000">
                      <a:srgbClr val="C7AC4C"/>
                    </a:gs>
                    <a:gs pos="45000">
                      <a:srgbClr val="E6D78A"/>
                    </a:gs>
                    <a:gs pos="77000">
                      <a:srgbClr val="C7AC4C"/>
                    </a:gs>
                    <a:gs pos="100000">
                      <a:srgbClr val="E6DCAC"/>
                    </a:gs>
                  </a:gsLst>
                  <a:lin ang="5400000" scaled="0"/>
                </a:gra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Adobe</a:t>
            </a:r>
          </a:p>
          <a:p>
            <a:pPr algn="ctr"/>
            <a:r>
              <a:rPr lang="es-ES" sz="6000" dirty="0" smtClean="0">
                <a:ln w="18415" cmpd="sng">
                  <a:solidFill>
                    <a:schemeClr val="accent3"/>
                  </a:solidFill>
                  <a:prstDash val="solid"/>
                </a:ln>
                <a:gradFill>
                  <a:gsLst>
                    <a:gs pos="0">
                      <a:srgbClr val="E6DCAC"/>
                    </a:gs>
                    <a:gs pos="12000">
                      <a:srgbClr val="E6D78A"/>
                    </a:gs>
                    <a:gs pos="30000">
                      <a:srgbClr val="C7AC4C"/>
                    </a:gs>
                    <a:gs pos="45000">
                      <a:srgbClr val="E6D78A"/>
                    </a:gs>
                    <a:gs pos="77000">
                      <a:srgbClr val="C7AC4C"/>
                    </a:gs>
                    <a:gs pos="100000">
                      <a:srgbClr val="E6DCAC"/>
                    </a:gs>
                  </a:gsLst>
                  <a:lin ang="5400000" scaled="0"/>
                </a:gra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ILLUSTRATOR</a:t>
            </a:r>
          </a:p>
          <a:p>
            <a:pPr algn="ctr"/>
            <a:r>
              <a:rPr lang="es-ES" sz="6000" dirty="0" smtClean="0">
                <a:ln w="18415" cmpd="sng">
                  <a:solidFill>
                    <a:schemeClr val="accent3"/>
                  </a:solidFill>
                  <a:prstDash val="solid"/>
                </a:ln>
                <a:gradFill>
                  <a:gsLst>
                    <a:gs pos="0">
                      <a:srgbClr val="E6DCAC"/>
                    </a:gs>
                    <a:gs pos="12000">
                      <a:srgbClr val="E6D78A"/>
                    </a:gs>
                    <a:gs pos="30000">
                      <a:srgbClr val="C7AC4C"/>
                    </a:gs>
                    <a:gs pos="45000">
                      <a:srgbClr val="E6D78A"/>
                    </a:gs>
                    <a:gs pos="77000">
                      <a:srgbClr val="C7AC4C"/>
                    </a:gs>
                    <a:gs pos="100000">
                      <a:srgbClr val="E6DCAC"/>
                    </a:gs>
                  </a:gsLst>
                  <a:lin ang="5400000" scaled="0"/>
                </a:gra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Y SUS </a:t>
            </a:r>
          </a:p>
          <a:p>
            <a:pPr algn="ctr"/>
            <a:r>
              <a:rPr lang="es-ES" sz="6000" dirty="0" smtClean="0">
                <a:ln w="18415" cmpd="sng">
                  <a:solidFill>
                    <a:schemeClr val="accent3"/>
                  </a:solidFill>
                  <a:prstDash val="solid"/>
                </a:ln>
                <a:gradFill>
                  <a:gsLst>
                    <a:gs pos="0">
                      <a:srgbClr val="E6DCAC"/>
                    </a:gs>
                    <a:gs pos="12000">
                      <a:srgbClr val="E6D78A"/>
                    </a:gs>
                    <a:gs pos="30000">
                      <a:srgbClr val="C7AC4C"/>
                    </a:gs>
                    <a:gs pos="45000">
                      <a:srgbClr val="E6D78A"/>
                    </a:gs>
                    <a:gs pos="77000">
                      <a:srgbClr val="C7AC4C"/>
                    </a:gs>
                    <a:gs pos="100000">
                      <a:srgbClr val="E6DCAC"/>
                    </a:gs>
                  </a:gsLst>
                  <a:lin ang="5400000" scaled="0"/>
                </a:gra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HERRAMIENTAS</a:t>
            </a:r>
            <a:endParaRPr lang="es-ES" sz="6000" dirty="0">
              <a:ln w="18415" cmpd="sng">
                <a:solidFill>
                  <a:schemeClr val="accent3"/>
                </a:solidFill>
                <a:prstDash val="solid"/>
              </a:ln>
              <a:gradFill>
                <a:gsLst>
                  <a:gs pos="0">
                    <a:srgbClr val="E6DCAC"/>
                  </a:gs>
                  <a:gs pos="12000">
                    <a:srgbClr val="E6D78A"/>
                  </a:gs>
                  <a:gs pos="30000">
                    <a:srgbClr val="C7AC4C"/>
                  </a:gs>
                  <a:gs pos="45000">
                    <a:srgbClr val="E6D78A"/>
                  </a:gs>
                  <a:gs pos="77000">
                    <a:srgbClr val="C7AC4C"/>
                  </a:gs>
                  <a:gs pos="100000">
                    <a:srgbClr val="E6DCAC"/>
                  </a:gs>
                </a:gsLst>
                <a:lin ang="5400000" scaled="0"/>
              </a:gra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2 Triángulo rectángulo"/>
          <p:cNvSpPr/>
          <p:nvPr/>
        </p:nvSpPr>
        <p:spPr>
          <a:xfrm>
            <a:off x="0" y="-35888"/>
            <a:ext cx="9144000" cy="6893888"/>
          </a:xfrm>
          <a:custGeom>
            <a:avLst/>
            <a:gdLst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9144000 w 9144000"/>
              <a:gd name="connsiteY2" fmla="*/ 6893888 h 6893888"/>
              <a:gd name="connsiteX3" fmla="*/ 0 w 9144000"/>
              <a:gd name="connsiteY3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2038662 w 9144000"/>
              <a:gd name="connsiteY2" fmla="*/ 437712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2038662 w 9144000"/>
              <a:gd name="connsiteY2" fmla="*/ 437712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2038662 w 9144000"/>
              <a:gd name="connsiteY2" fmla="*/ 437712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1429062 w 9144000"/>
              <a:gd name="connsiteY2" fmla="*/ 571824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1429062 w 9144000"/>
              <a:gd name="connsiteY2" fmla="*/ 571824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1429062 w 9144000"/>
              <a:gd name="connsiteY2" fmla="*/ 571824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2145342 w 9144000"/>
              <a:gd name="connsiteY2" fmla="*/ 524580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2145342 w 9144000"/>
              <a:gd name="connsiteY2" fmla="*/ 524580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2145342 w 9144000"/>
              <a:gd name="connsiteY2" fmla="*/ 524580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1451659 w 9144000"/>
              <a:gd name="connsiteY2" fmla="*/ 5624180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6893888">
                <a:moveTo>
                  <a:pt x="0" y="6893888"/>
                </a:moveTo>
                <a:lnTo>
                  <a:pt x="0" y="0"/>
                </a:lnTo>
                <a:cubicBezTo>
                  <a:pt x="1174230" y="889416"/>
                  <a:pt x="-103571" y="6533084"/>
                  <a:pt x="1451659" y="5624180"/>
                </a:cubicBezTo>
                <a:cubicBezTo>
                  <a:pt x="665425" y="6585020"/>
                  <a:pt x="6775554" y="6054968"/>
                  <a:pt x="9144000" y="6893888"/>
                </a:cubicBezTo>
                <a:lnTo>
                  <a:pt x="0" y="6893888"/>
                </a:lnTo>
                <a:close/>
              </a:path>
            </a:pathLst>
          </a:custGeom>
          <a:gradFill>
            <a:gsLst>
              <a:gs pos="0">
                <a:srgbClr val="73490B"/>
              </a:gs>
              <a:gs pos="45000">
                <a:srgbClr val="FF7A00"/>
              </a:gs>
              <a:gs pos="70000">
                <a:srgbClr val="73490B"/>
              </a:gs>
              <a:gs pos="100000">
                <a:srgbClr val="4D0808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Rectángulo"/>
          <p:cNvSpPr/>
          <p:nvPr/>
        </p:nvSpPr>
        <p:spPr>
          <a:xfrm>
            <a:off x="3707904" y="4077072"/>
            <a:ext cx="4968552" cy="12241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" name="6 Rectángulo"/>
          <p:cNvSpPr/>
          <p:nvPr/>
        </p:nvSpPr>
        <p:spPr>
          <a:xfrm>
            <a:off x="4716016" y="4437112"/>
            <a:ext cx="4176464" cy="19725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s-ES" b="1" dirty="0" smtClean="0">
                <a:solidFill>
                  <a:schemeClr val="accent4"/>
                </a:solidFill>
              </a:rPr>
              <a:t>INTEGRANTES</a:t>
            </a:r>
            <a:r>
              <a:rPr lang="es-ES" dirty="0" smtClean="0">
                <a:solidFill>
                  <a:schemeClr val="accent4"/>
                </a:solidFill>
              </a:rPr>
              <a:t>:</a:t>
            </a:r>
          </a:p>
          <a:p>
            <a:pPr algn="ctr"/>
            <a:r>
              <a:rPr lang="es-ES" dirty="0" smtClean="0">
                <a:solidFill>
                  <a:schemeClr val="accent4"/>
                </a:solidFill>
              </a:rPr>
              <a:t>Rous  Cequea  C.I: 26.683.437</a:t>
            </a:r>
          </a:p>
          <a:p>
            <a:pPr algn="ctr"/>
            <a:r>
              <a:rPr lang="es-ES" dirty="0" smtClean="0">
                <a:solidFill>
                  <a:schemeClr val="accent4"/>
                </a:solidFill>
              </a:rPr>
              <a:t> Gabriel  Aponte  C.I: 28.526.152</a:t>
            </a:r>
          </a:p>
          <a:p>
            <a:pPr algn="ctr"/>
            <a:r>
              <a:rPr lang="es-ES" dirty="0" smtClean="0">
                <a:solidFill>
                  <a:schemeClr val="accent4"/>
                </a:solidFill>
              </a:rPr>
              <a:t>     Jesús  Fuenmayor  C.I: 30.382.994 </a:t>
            </a:r>
          </a:p>
          <a:p>
            <a:pPr algn="ctr"/>
            <a:endParaRPr lang="es-ES" dirty="0">
              <a:solidFill>
                <a:schemeClr val="accent4"/>
              </a:solidFill>
            </a:endParaRPr>
          </a:p>
          <a:p>
            <a:pPr algn="ctr"/>
            <a:r>
              <a:rPr lang="es-ES" dirty="0" smtClean="0">
                <a:solidFill>
                  <a:schemeClr val="accent4"/>
                </a:solidFill>
              </a:rPr>
              <a:t>Sección: 292A1</a:t>
            </a:r>
            <a:endParaRPr lang="es-ES" dirty="0">
              <a:solidFill>
                <a:schemeClr val="accent4"/>
              </a:solidFill>
            </a:endParaRPr>
          </a:p>
          <a:p>
            <a:pPr algn="ctr"/>
            <a:endParaRPr lang="es-ES" dirty="0" smtClean="0">
              <a:solidFill>
                <a:schemeClr val="accent4"/>
              </a:solidFill>
            </a:endParaRPr>
          </a:p>
          <a:p>
            <a:pPr algn="ctr"/>
            <a:endParaRPr lang="es-ES" dirty="0">
              <a:solidFill>
                <a:schemeClr val="accent4"/>
              </a:solidFill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1295933" y="4077072"/>
            <a:ext cx="2664296" cy="12241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dirty="0" smtClean="0">
                <a:ln>
                  <a:solidFill>
                    <a:schemeClr val="tx2">
                      <a:lumMod val="75000"/>
                    </a:schemeClr>
                  </a:solidFill>
                </a:ln>
              </a:rPr>
              <a:t>PROFESOR:</a:t>
            </a:r>
          </a:p>
          <a:p>
            <a:r>
              <a:rPr lang="es-ES" dirty="0" smtClean="0">
                <a:ln>
                  <a:solidFill>
                    <a:schemeClr val="tx2">
                      <a:lumMod val="75000"/>
                    </a:schemeClr>
                  </a:solidFill>
                </a:ln>
              </a:rPr>
              <a:t>Eduardo  Farfán</a:t>
            </a:r>
            <a:endParaRPr lang="es-ES" dirty="0">
              <a:ln>
                <a:solidFill>
                  <a:schemeClr val="tx2">
                    <a:lumMod val="75000"/>
                  </a:schemeClr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1688967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Triángulo rectángulo"/>
          <p:cNvSpPr/>
          <p:nvPr/>
        </p:nvSpPr>
        <p:spPr>
          <a:xfrm>
            <a:off x="0" y="-35888"/>
            <a:ext cx="9144000" cy="6893888"/>
          </a:xfrm>
          <a:custGeom>
            <a:avLst/>
            <a:gdLst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9144000 w 9144000"/>
              <a:gd name="connsiteY2" fmla="*/ 6893888 h 6893888"/>
              <a:gd name="connsiteX3" fmla="*/ 0 w 9144000"/>
              <a:gd name="connsiteY3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2038662 w 9144000"/>
              <a:gd name="connsiteY2" fmla="*/ 437712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2038662 w 9144000"/>
              <a:gd name="connsiteY2" fmla="*/ 437712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2038662 w 9144000"/>
              <a:gd name="connsiteY2" fmla="*/ 437712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1429062 w 9144000"/>
              <a:gd name="connsiteY2" fmla="*/ 571824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1429062 w 9144000"/>
              <a:gd name="connsiteY2" fmla="*/ 571824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1429062 w 9144000"/>
              <a:gd name="connsiteY2" fmla="*/ 571824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2145342 w 9144000"/>
              <a:gd name="connsiteY2" fmla="*/ 524580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2145342 w 9144000"/>
              <a:gd name="connsiteY2" fmla="*/ 524580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2145342 w 9144000"/>
              <a:gd name="connsiteY2" fmla="*/ 524580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6893888">
                <a:moveTo>
                  <a:pt x="0" y="6893888"/>
                </a:moveTo>
                <a:lnTo>
                  <a:pt x="0" y="0"/>
                </a:lnTo>
                <a:cubicBezTo>
                  <a:pt x="1174230" y="889416"/>
                  <a:pt x="590112" y="6154711"/>
                  <a:pt x="2145342" y="5245807"/>
                </a:cubicBezTo>
                <a:cubicBezTo>
                  <a:pt x="1359108" y="6206647"/>
                  <a:pt x="6775554" y="6054968"/>
                  <a:pt x="9144000" y="6893888"/>
                </a:cubicBezTo>
                <a:lnTo>
                  <a:pt x="0" y="6893888"/>
                </a:lnTo>
                <a:close/>
              </a:path>
            </a:pathLst>
          </a:custGeom>
          <a:gradFill>
            <a:gsLst>
              <a:gs pos="0">
                <a:srgbClr val="73490B"/>
              </a:gs>
              <a:gs pos="45000">
                <a:srgbClr val="FF7A00"/>
              </a:gs>
              <a:gs pos="70000">
                <a:srgbClr val="73490B"/>
              </a:gs>
              <a:gs pos="100000">
                <a:srgbClr val="4D0808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Rectángulo"/>
          <p:cNvSpPr/>
          <p:nvPr/>
        </p:nvSpPr>
        <p:spPr>
          <a:xfrm>
            <a:off x="899592" y="561079"/>
            <a:ext cx="7560840" cy="5589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3600" b="1" dirty="0" smtClean="0">
                <a:ln w="1905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¿QUÈ ES Adobe ILLUSTRATOR?</a:t>
            </a:r>
          </a:p>
          <a:p>
            <a:r>
              <a:rPr lang="es-ES" sz="1600" b="1" dirty="0" smtClean="0">
                <a:ln w="1905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</a:p>
          <a:p>
            <a:pPr algn="ctr"/>
            <a:endParaRPr lang="es-ES" dirty="0"/>
          </a:p>
        </p:txBody>
      </p:sp>
      <p:sp>
        <p:nvSpPr>
          <p:cNvPr id="11" name="10 Rectángulo"/>
          <p:cNvSpPr/>
          <p:nvPr/>
        </p:nvSpPr>
        <p:spPr>
          <a:xfrm>
            <a:off x="1493658" y="1182714"/>
            <a:ext cx="6534726" cy="6992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 Narrow" pitchFamily="34" charset="0"/>
                <a:cs typeface="Arial" pitchFamily="34" charset="0"/>
              </a:rPr>
              <a:t>EJEMPLO </a:t>
            </a:r>
            <a:r>
              <a:rPr lang="es-ES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 Narrow" pitchFamily="34" charset="0"/>
                <a:cs typeface="Arial" pitchFamily="34" charset="0"/>
              </a:rPr>
              <a:t> </a:t>
            </a:r>
            <a:r>
              <a:rPr lang="es-ES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 Narrow" pitchFamily="34" charset="0"/>
                <a:cs typeface="Arial" pitchFamily="34" charset="0"/>
              </a:rPr>
              <a:t>IMAGEN  </a:t>
            </a:r>
            <a:r>
              <a:rPr lang="es-ES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 Narrow" pitchFamily="34" charset="0"/>
                <a:cs typeface="Arial" pitchFamily="34" charset="0"/>
              </a:rPr>
              <a:t>DE  MAPA  DE  </a:t>
            </a:r>
            <a:r>
              <a:rPr lang="es-ES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 Narrow" pitchFamily="34" charset="0"/>
                <a:cs typeface="Arial" pitchFamily="34" charset="0"/>
              </a:rPr>
              <a:t>BITS </a:t>
            </a:r>
            <a:r>
              <a:rPr lang="es-ES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 Narrow" pitchFamily="34" charset="0"/>
                <a:cs typeface="Arial" pitchFamily="34" charset="0"/>
              </a:rPr>
              <a:t> Y  </a:t>
            </a:r>
            <a:r>
              <a:rPr lang="es-ES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 Narrow" pitchFamily="34" charset="0"/>
                <a:cs typeface="Arial" pitchFamily="34" charset="0"/>
              </a:rPr>
              <a:t>SU </a:t>
            </a:r>
            <a:r>
              <a:rPr lang="es-ES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 Narrow" pitchFamily="34" charset="0"/>
                <a:cs typeface="Arial" pitchFamily="34" charset="0"/>
              </a:rPr>
              <a:t> DETALLE   </a:t>
            </a:r>
            <a:r>
              <a:rPr lang="es-ES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 Narrow" pitchFamily="34" charset="0"/>
                <a:cs typeface="Arial" pitchFamily="34" charset="0"/>
              </a:rPr>
              <a:t>AMPLIADO</a:t>
            </a:r>
            <a:endParaRPr lang="es-ES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 Narrow" pitchFamily="34" charset="0"/>
              <a:cs typeface="Arial" pitchFamily="34" charset="0"/>
            </a:endParaRPr>
          </a:p>
        </p:txBody>
      </p:sp>
      <p:pic>
        <p:nvPicPr>
          <p:cNvPr id="12" name="Picture 2" descr="C:\Users\Dario\Desktop\Outlook\IMG-20221020-WA0016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5521" b="63542" l="625" r="92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551" t="36700" r="6552" b="37027"/>
          <a:stretch/>
        </p:blipFill>
        <p:spPr bwMode="auto">
          <a:xfrm>
            <a:off x="1284516" y="1916832"/>
            <a:ext cx="3287484" cy="1987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C:\Users\Dario\Desktop\Outlook\IMG-20221020-WA0015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293" b="44776"/>
          <a:stretch/>
        </p:blipFill>
        <p:spPr bwMode="auto">
          <a:xfrm>
            <a:off x="5148064" y="2205009"/>
            <a:ext cx="3148525" cy="814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4 Rectángulo"/>
          <p:cNvSpPr/>
          <p:nvPr/>
        </p:nvSpPr>
        <p:spPr>
          <a:xfrm>
            <a:off x="4572001" y="3555187"/>
            <a:ext cx="3725834" cy="6992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 Narrow" pitchFamily="34" charset="0"/>
                <a:cs typeface="Arial" pitchFamily="34" charset="0"/>
              </a:rPr>
              <a:t>EJEMPLO </a:t>
            </a:r>
            <a:r>
              <a:rPr lang="es-ES" sz="16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 Narrow" pitchFamily="34" charset="0"/>
                <a:cs typeface="Arial" pitchFamily="34" charset="0"/>
              </a:rPr>
              <a:t>IMAGEN  </a:t>
            </a:r>
            <a:r>
              <a:rPr lang="es-ES" sz="16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 Narrow" pitchFamily="34" charset="0"/>
                <a:cs typeface="Arial" pitchFamily="34" charset="0"/>
              </a:rPr>
              <a:t>DE </a:t>
            </a:r>
            <a:r>
              <a:rPr lang="es-ES" sz="16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 Narrow" pitchFamily="34" charset="0"/>
                <a:cs typeface="Arial" pitchFamily="34" charset="0"/>
              </a:rPr>
              <a:t> GRÀFICO  </a:t>
            </a:r>
            <a:r>
              <a:rPr lang="es-ES" sz="16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 Narrow" pitchFamily="34" charset="0"/>
                <a:cs typeface="Arial" pitchFamily="34" charset="0"/>
              </a:rPr>
              <a:t>DE</a:t>
            </a:r>
          </a:p>
          <a:p>
            <a:pPr algn="ctr"/>
            <a:r>
              <a:rPr lang="es-ES" sz="16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 Narrow" pitchFamily="34" charset="0"/>
                <a:cs typeface="Arial" pitchFamily="34" charset="0"/>
              </a:rPr>
              <a:t>VECTORES</a:t>
            </a:r>
            <a:endParaRPr lang="es-ES" sz="16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 Narrow" pitchFamily="34" charset="0"/>
              <a:cs typeface="Arial" pitchFamily="34" charset="0"/>
            </a:endParaRPr>
          </a:p>
        </p:txBody>
      </p:sp>
      <p:pic>
        <p:nvPicPr>
          <p:cNvPr id="16" name="Picture 4" descr="C:\Users\Dario\Desktop\Outlook\IMG-20221020-WA0023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9167" b="60938" l="2292" r="95000">
                        <a14:foregroundMark x1="61667" y1="51146" x2="86042" y2="50417"/>
                        <a14:foregroundMark x1="86042" y1="47083" x2="86042" y2="42813"/>
                        <a14:foregroundMark x1="68125" y1="47083" x2="68542" y2="43854"/>
                        <a14:foregroundMark x1="11250" y1="58125" x2="38125" y2="58125"/>
                        <a14:foregroundMark x1="11667" y1="59271" x2="38542" y2="58854"/>
                        <a14:foregroundMark x1="18542" y1="59896" x2="18542" y2="59271"/>
                        <a14:foregroundMark x1="68542" y1="58854" x2="81458" y2="58542"/>
                        <a14:foregroundMark x1="67292" y1="57917" x2="80208" y2="56875"/>
                        <a14:backgroundMark x1="14792" y1="56042" x2="24167" y2="56667"/>
                        <a14:backgroundMark x1="68958" y1="56250" x2="80208" y2="56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556" t="39534" r="4688" b="43545"/>
          <a:stretch/>
        </p:blipFill>
        <p:spPr bwMode="auto">
          <a:xfrm>
            <a:off x="4788024" y="4165810"/>
            <a:ext cx="3672408" cy="1369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16 Rectángulo"/>
          <p:cNvSpPr/>
          <p:nvPr/>
        </p:nvSpPr>
        <p:spPr>
          <a:xfrm>
            <a:off x="4723916" y="5663474"/>
            <a:ext cx="1512167" cy="2564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 smtClean="0">
                <a:ln>
                  <a:solidFill>
                    <a:schemeClr val="tx1"/>
                  </a:solidFill>
                </a:ln>
                <a:solidFill>
                  <a:schemeClr val="accent5">
                    <a:lumMod val="75000"/>
                  </a:schemeClr>
                </a:solidFill>
              </a:rPr>
              <a:t>IMAGEN DE BITS</a:t>
            </a:r>
            <a:endParaRPr lang="es-ES" sz="1100" dirty="0">
              <a:ln>
                <a:solidFill>
                  <a:schemeClr val="tx1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18" name="17 Rectángulo"/>
          <p:cNvSpPr/>
          <p:nvPr/>
        </p:nvSpPr>
        <p:spPr>
          <a:xfrm>
            <a:off x="6948265" y="5655552"/>
            <a:ext cx="1512167" cy="2564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 smtClean="0">
                <a:ln>
                  <a:solidFill>
                    <a:schemeClr val="tx1"/>
                  </a:solidFill>
                </a:ln>
                <a:solidFill>
                  <a:schemeClr val="accent5">
                    <a:lumMod val="75000"/>
                  </a:schemeClr>
                </a:solidFill>
              </a:rPr>
              <a:t>IMAGEN  VECTOR</a:t>
            </a:r>
            <a:endParaRPr lang="es-ES" sz="1100" dirty="0">
              <a:ln>
                <a:solidFill>
                  <a:schemeClr val="tx1"/>
                </a:solidFill>
              </a:ln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9018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5" grpId="0"/>
      <p:bldP spid="17" grpId="0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 Triángulo rectángulo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9144000 w 9144000"/>
              <a:gd name="connsiteY2" fmla="*/ 6893888 h 6893888"/>
              <a:gd name="connsiteX3" fmla="*/ 0 w 9144000"/>
              <a:gd name="connsiteY3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2038662 w 9144000"/>
              <a:gd name="connsiteY2" fmla="*/ 437712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2038662 w 9144000"/>
              <a:gd name="connsiteY2" fmla="*/ 437712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2038662 w 9144000"/>
              <a:gd name="connsiteY2" fmla="*/ 437712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1429062 w 9144000"/>
              <a:gd name="connsiteY2" fmla="*/ 571824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1429062 w 9144000"/>
              <a:gd name="connsiteY2" fmla="*/ 571824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1429062 w 9144000"/>
              <a:gd name="connsiteY2" fmla="*/ 571824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2145342 w 9144000"/>
              <a:gd name="connsiteY2" fmla="*/ 524580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2145342 w 9144000"/>
              <a:gd name="connsiteY2" fmla="*/ 524580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2145342 w 9144000"/>
              <a:gd name="connsiteY2" fmla="*/ 524580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951874 h 6951874"/>
              <a:gd name="connsiteX1" fmla="*/ 0 w 9144000"/>
              <a:gd name="connsiteY1" fmla="*/ 57986 h 6951874"/>
              <a:gd name="connsiteX2" fmla="*/ 662152 w 9144000"/>
              <a:gd name="connsiteY2" fmla="*/ 3893364 h 6951874"/>
              <a:gd name="connsiteX3" fmla="*/ 2145342 w 9144000"/>
              <a:gd name="connsiteY3" fmla="*/ 5303793 h 6951874"/>
              <a:gd name="connsiteX4" fmla="*/ 9144000 w 9144000"/>
              <a:gd name="connsiteY4" fmla="*/ 6951874 h 6951874"/>
              <a:gd name="connsiteX5" fmla="*/ 0 w 9144000"/>
              <a:gd name="connsiteY5" fmla="*/ 6951874 h 6951874"/>
              <a:gd name="connsiteX0" fmla="*/ 0 w 9144000"/>
              <a:gd name="connsiteY0" fmla="*/ 6951874 h 6951874"/>
              <a:gd name="connsiteX1" fmla="*/ 0 w 9144000"/>
              <a:gd name="connsiteY1" fmla="*/ 57986 h 6951874"/>
              <a:gd name="connsiteX2" fmla="*/ 662152 w 9144000"/>
              <a:gd name="connsiteY2" fmla="*/ 3893364 h 6951874"/>
              <a:gd name="connsiteX3" fmla="*/ 2145342 w 9144000"/>
              <a:gd name="connsiteY3" fmla="*/ 5303793 h 6951874"/>
              <a:gd name="connsiteX4" fmla="*/ 9144000 w 9144000"/>
              <a:gd name="connsiteY4" fmla="*/ 6951874 h 6951874"/>
              <a:gd name="connsiteX5" fmla="*/ 0 w 9144000"/>
              <a:gd name="connsiteY5" fmla="*/ 6951874 h 6951874"/>
              <a:gd name="connsiteX0" fmla="*/ 0 w 9144000"/>
              <a:gd name="connsiteY0" fmla="*/ 6951413 h 6951413"/>
              <a:gd name="connsiteX1" fmla="*/ 0 w 9144000"/>
              <a:gd name="connsiteY1" fmla="*/ 57525 h 6951413"/>
              <a:gd name="connsiteX2" fmla="*/ 551794 w 9144000"/>
              <a:gd name="connsiteY2" fmla="*/ 3924434 h 6951413"/>
              <a:gd name="connsiteX3" fmla="*/ 2145342 w 9144000"/>
              <a:gd name="connsiteY3" fmla="*/ 5303332 h 6951413"/>
              <a:gd name="connsiteX4" fmla="*/ 9144000 w 9144000"/>
              <a:gd name="connsiteY4" fmla="*/ 6951413 h 6951413"/>
              <a:gd name="connsiteX5" fmla="*/ 0 w 9144000"/>
              <a:gd name="connsiteY5" fmla="*/ 6951413 h 6951413"/>
              <a:gd name="connsiteX0" fmla="*/ 0 w 9144000"/>
              <a:gd name="connsiteY0" fmla="*/ 6951413 h 6951413"/>
              <a:gd name="connsiteX1" fmla="*/ 0 w 9144000"/>
              <a:gd name="connsiteY1" fmla="*/ 57525 h 6951413"/>
              <a:gd name="connsiteX2" fmla="*/ 551794 w 9144000"/>
              <a:gd name="connsiteY2" fmla="*/ 3924434 h 6951413"/>
              <a:gd name="connsiteX3" fmla="*/ 1719673 w 9144000"/>
              <a:gd name="connsiteY3" fmla="*/ 5766760 h 6951413"/>
              <a:gd name="connsiteX4" fmla="*/ 9144000 w 9144000"/>
              <a:gd name="connsiteY4" fmla="*/ 6951413 h 6951413"/>
              <a:gd name="connsiteX5" fmla="*/ 0 w 9144000"/>
              <a:gd name="connsiteY5" fmla="*/ 6951413 h 6951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000" h="6951413">
                <a:moveTo>
                  <a:pt x="0" y="6951413"/>
                </a:moveTo>
                <a:lnTo>
                  <a:pt x="0" y="57525"/>
                </a:lnTo>
                <a:cubicBezTo>
                  <a:pt x="160283" y="-491640"/>
                  <a:pt x="194237" y="3050133"/>
                  <a:pt x="551794" y="3924434"/>
                </a:cubicBezTo>
                <a:cubicBezTo>
                  <a:pt x="515213" y="4972155"/>
                  <a:pt x="355956" y="5217594"/>
                  <a:pt x="1719673" y="5766760"/>
                </a:cubicBezTo>
                <a:cubicBezTo>
                  <a:pt x="933439" y="6727600"/>
                  <a:pt x="6775554" y="6112493"/>
                  <a:pt x="9144000" y="6951413"/>
                </a:cubicBezTo>
                <a:lnTo>
                  <a:pt x="0" y="6951413"/>
                </a:lnTo>
                <a:close/>
              </a:path>
            </a:pathLst>
          </a:custGeom>
          <a:gradFill>
            <a:gsLst>
              <a:gs pos="0">
                <a:srgbClr val="73490B"/>
              </a:gs>
              <a:gs pos="45000">
                <a:srgbClr val="FF7A00"/>
              </a:gs>
              <a:gs pos="70000">
                <a:srgbClr val="73490B"/>
              </a:gs>
              <a:gs pos="100000">
                <a:srgbClr val="4D0808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Rectángulo"/>
          <p:cNvSpPr/>
          <p:nvPr/>
        </p:nvSpPr>
        <p:spPr>
          <a:xfrm>
            <a:off x="748733" y="589041"/>
            <a:ext cx="7646533" cy="5673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HERRAMIENTAS FUNDAMENTALES </a:t>
            </a:r>
          </a:p>
          <a:p>
            <a:pPr algn="ctr"/>
            <a:endParaRPr lang="es-ES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endParaRPr lang="es-ES" dirty="0"/>
          </a:p>
        </p:txBody>
      </p:sp>
      <p:sp>
        <p:nvSpPr>
          <p:cNvPr id="6" name="5 Rectángulo"/>
          <p:cNvSpPr/>
          <p:nvPr/>
        </p:nvSpPr>
        <p:spPr>
          <a:xfrm>
            <a:off x="1194884" y="260648"/>
            <a:ext cx="4968552" cy="12241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8" name="7 Rectángulo"/>
          <p:cNvSpPr/>
          <p:nvPr/>
        </p:nvSpPr>
        <p:spPr>
          <a:xfrm>
            <a:off x="3569901" y="2271186"/>
            <a:ext cx="1506155" cy="5575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>
                <a:ln w="1905"/>
                <a:solidFill>
                  <a:schemeClr val="accent5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UNIÒN</a:t>
            </a:r>
            <a:endParaRPr lang="es-ES" sz="12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2050" name="Picture 2" descr="C:\Users\Dario\Desktop\Outlook\UNION O UNIFICAR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479" b="66875" l="3750" r="9770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502" t="34617" r="3084" b="34004"/>
          <a:stretch/>
        </p:blipFill>
        <p:spPr bwMode="auto">
          <a:xfrm>
            <a:off x="5220072" y="3234864"/>
            <a:ext cx="2648116" cy="1798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8 Rectángulo"/>
          <p:cNvSpPr/>
          <p:nvPr/>
        </p:nvSpPr>
        <p:spPr>
          <a:xfrm>
            <a:off x="2509921" y="2803249"/>
            <a:ext cx="4397620" cy="38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b="1" kern="0" dirty="0">
                <a:ln w="1905">
                  <a:solidFill>
                    <a:srgbClr val="0000FF"/>
                  </a:solidFill>
                </a:ln>
                <a:solidFill>
                  <a:srgbClr val="0033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</a:t>
            </a:r>
            <a:r>
              <a:rPr kumimoji="0" lang="es-ES" b="1" i="0" u="none" strike="noStrike" kern="0" cap="none" spc="0" normalizeH="0" baseline="0" noProof="0" dirty="0" smtClean="0">
                <a:ln w="1905">
                  <a:solidFill>
                    <a:srgbClr val="0000FF"/>
                  </a:solidFill>
                </a:ln>
                <a:solidFill>
                  <a:srgbClr val="0033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</a:rPr>
              <a:t>oca </a:t>
            </a:r>
            <a:r>
              <a:rPr kumimoji="0" lang="es-ES" b="1" i="0" u="none" strike="noStrike" kern="0" cap="none" spc="0" normalizeH="0" baseline="0" noProof="0" dirty="0" smtClean="0">
                <a:ln w="1905">
                  <a:solidFill>
                    <a:srgbClr val="0000FF"/>
                  </a:solidFill>
                </a:ln>
                <a:solidFill>
                  <a:srgbClr val="0033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</a:rPr>
              <a:t>la tecla Alt y  haz clic en unificar</a:t>
            </a:r>
            <a:r>
              <a:rPr kumimoji="0" lang="es-ES" sz="1900" b="1" i="0" u="none" strike="noStrike" kern="0" cap="none" spc="0" normalizeH="0" baseline="0" noProof="0" dirty="0" smtClean="0">
                <a:ln w="1905">
                  <a:solidFill>
                    <a:srgbClr val="0000FF"/>
                  </a:solidFill>
                </a:ln>
                <a:solidFill>
                  <a:srgbClr val="0033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Calibri"/>
              </a:rPr>
              <a:t>. </a:t>
            </a:r>
            <a:endParaRPr kumimoji="0" lang="es-ES" sz="1800" b="0" i="0" u="none" strike="noStrike" kern="0" cap="none" spc="0" normalizeH="0" baseline="0" noProof="0" dirty="0" smtClean="0">
              <a:ln w="1905">
                <a:solidFill>
                  <a:srgbClr val="0000FF"/>
                </a:solidFill>
              </a:ln>
              <a:solidFill>
                <a:srgbClr val="0033CC"/>
              </a:solidFill>
              <a:effectLst/>
              <a:uLnTx/>
              <a:uFillTx/>
            </a:endParaRPr>
          </a:p>
        </p:txBody>
      </p:sp>
      <p:sp>
        <p:nvSpPr>
          <p:cNvPr id="10" name="9 Elipse"/>
          <p:cNvSpPr/>
          <p:nvPr/>
        </p:nvSpPr>
        <p:spPr>
          <a:xfrm>
            <a:off x="2171690" y="3453894"/>
            <a:ext cx="1491167" cy="1459661"/>
          </a:xfrm>
          <a:prstGeom prst="ellipse">
            <a:avLst/>
          </a:prstGeom>
          <a:solidFill>
            <a:srgbClr val="0099FF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20 Elipse"/>
          <p:cNvSpPr/>
          <p:nvPr/>
        </p:nvSpPr>
        <p:spPr>
          <a:xfrm>
            <a:off x="654164" y="3411962"/>
            <a:ext cx="1491167" cy="1444154"/>
          </a:xfrm>
          <a:prstGeom prst="ellipse">
            <a:avLst/>
          </a:prstGeom>
          <a:solidFill>
            <a:srgbClr val="00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Flecha curvada hacia arriba"/>
          <p:cNvSpPr/>
          <p:nvPr/>
        </p:nvSpPr>
        <p:spPr>
          <a:xfrm rot="244725">
            <a:off x="1966644" y="4844239"/>
            <a:ext cx="4713130" cy="1042722"/>
          </a:xfrm>
          <a:prstGeom prst="curvedUpArrow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23" name="22 Rectángulo"/>
          <p:cNvSpPr/>
          <p:nvPr/>
        </p:nvSpPr>
        <p:spPr>
          <a:xfrm>
            <a:off x="733745" y="1466671"/>
            <a:ext cx="1506155" cy="5575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>
                <a:ln w="1905"/>
                <a:solidFill>
                  <a:schemeClr val="accent5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UNIÒN</a:t>
            </a:r>
            <a:endParaRPr lang="es-ES" sz="12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4" name="23 Rectángulo"/>
          <p:cNvSpPr/>
          <p:nvPr/>
        </p:nvSpPr>
        <p:spPr>
          <a:xfrm>
            <a:off x="4964498" y="1330692"/>
            <a:ext cx="2189546" cy="7192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>
                <a:ln w="1905">
                  <a:solidFill>
                    <a:srgbClr val="00FF00"/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RECORTAR</a:t>
            </a:r>
            <a:endParaRPr lang="es-ES" sz="1200" dirty="0">
              <a:ln w="1905">
                <a:solidFill>
                  <a:srgbClr val="00FF00"/>
                </a:solidFill>
              </a:ln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5" name="24 Rectángulo"/>
          <p:cNvSpPr/>
          <p:nvPr/>
        </p:nvSpPr>
        <p:spPr>
          <a:xfrm>
            <a:off x="2365391" y="1330693"/>
            <a:ext cx="2563400" cy="7192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>
                <a:ln w="1905">
                  <a:solidFill>
                    <a:srgbClr val="0000FF"/>
                  </a:solidFill>
                </a:ln>
                <a:solidFill>
                  <a:srgbClr val="0033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INTERSECCIÒN</a:t>
            </a:r>
            <a:endParaRPr lang="es-ES" sz="1200" dirty="0">
              <a:ln w="1905">
                <a:solidFill>
                  <a:srgbClr val="0000FF"/>
                </a:solidFill>
              </a:ln>
              <a:solidFill>
                <a:srgbClr val="0033CC"/>
              </a:solidFill>
            </a:endParaRPr>
          </a:p>
        </p:txBody>
      </p:sp>
      <p:cxnSp>
        <p:nvCxnSpPr>
          <p:cNvPr id="14" name="13 Conector recto"/>
          <p:cNvCxnSpPr/>
          <p:nvPr/>
        </p:nvCxnSpPr>
        <p:spPr>
          <a:xfrm flipH="1">
            <a:off x="1835696" y="872715"/>
            <a:ext cx="2376264" cy="59395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8" name="27 Conector recto"/>
          <p:cNvCxnSpPr/>
          <p:nvPr/>
        </p:nvCxnSpPr>
        <p:spPr>
          <a:xfrm flipH="1">
            <a:off x="4067945" y="872716"/>
            <a:ext cx="144015" cy="63469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0" name="29 Conector recto"/>
          <p:cNvCxnSpPr/>
          <p:nvPr/>
        </p:nvCxnSpPr>
        <p:spPr>
          <a:xfrm>
            <a:off x="4211960" y="872716"/>
            <a:ext cx="1060566" cy="63469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48" name="2047 Conector recto"/>
          <p:cNvCxnSpPr/>
          <p:nvPr/>
        </p:nvCxnSpPr>
        <p:spPr>
          <a:xfrm>
            <a:off x="4211960" y="872715"/>
            <a:ext cx="2695581" cy="59395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49" name="2048 Flecha derecha"/>
          <p:cNvSpPr/>
          <p:nvPr/>
        </p:nvSpPr>
        <p:spPr>
          <a:xfrm>
            <a:off x="7723510" y="6093296"/>
            <a:ext cx="978408" cy="484632"/>
          </a:xfrm>
          <a:prstGeom prst="rightArrow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2 Rectángulo"/>
          <p:cNvSpPr/>
          <p:nvPr/>
        </p:nvSpPr>
        <p:spPr>
          <a:xfrm>
            <a:off x="6907541" y="1124225"/>
            <a:ext cx="2156593" cy="6848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2400" dirty="0" smtClean="0">
                <a:ln>
                  <a:solidFill>
                    <a:srgbClr val="FF3399"/>
                  </a:solidFill>
                </a:ln>
                <a:solidFill>
                  <a:srgbClr val="FF3399"/>
                </a:solidFill>
              </a:rPr>
              <a:t>EXCLUSIÒN</a:t>
            </a:r>
            <a:endParaRPr lang="es-ES" sz="2400" dirty="0">
              <a:ln>
                <a:solidFill>
                  <a:srgbClr val="FF3399"/>
                </a:solidFill>
              </a:ln>
              <a:solidFill>
                <a:srgbClr val="FF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624258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6" grpId="0"/>
      <p:bldP spid="8" grpId="0"/>
      <p:bldP spid="9" grpId="0"/>
      <p:bldP spid="10" grpId="0" animBg="1"/>
      <p:bldP spid="21" grpId="0" animBg="1"/>
      <p:bldP spid="11" grpId="0" animBg="1"/>
      <p:bldP spid="23" grpId="0"/>
      <p:bldP spid="24" grpId="0"/>
      <p:bldP spid="25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 Triángulo rectángulo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9144000 w 9144000"/>
              <a:gd name="connsiteY2" fmla="*/ 6893888 h 6893888"/>
              <a:gd name="connsiteX3" fmla="*/ 0 w 9144000"/>
              <a:gd name="connsiteY3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2038662 w 9144000"/>
              <a:gd name="connsiteY2" fmla="*/ 437712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2038662 w 9144000"/>
              <a:gd name="connsiteY2" fmla="*/ 437712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2038662 w 9144000"/>
              <a:gd name="connsiteY2" fmla="*/ 437712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1429062 w 9144000"/>
              <a:gd name="connsiteY2" fmla="*/ 571824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1429062 w 9144000"/>
              <a:gd name="connsiteY2" fmla="*/ 571824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1429062 w 9144000"/>
              <a:gd name="connsiteY2" fmla="*/ 571824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2145342 w 9144000"/>
              <a:gd name="connsiteY2" fmla="*/ 524580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2145342 w 9144000"/>
              <a:gd name="connsiteY2" fmla="*/ 524580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2145342 w 9144000"/>
              <a:gd name="connsiteY2" fmla="*/ 524580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951874 h 6951874"/>
              <a:gd name="connsiteX1" fmla="*/ 0 w 9144000"/>
              <a:gd name="connsiteY1" fmla="*/ 57986 h 6951874"/>
              <a:gd name="connsiteX2" fmla="*/ 662152 w 9144000"/>
              <a:gd name="connsiteY2" fmla="*/ 3893364 h 6951874"/>
              <a:gd name="connsiteX3" fmla="*/ 2145342 w 9144000"/>
              <a:gd name="connsiteY3" fmla="*/ 5303793 h 6951874"/>
              <a:gd name="connsiteX4" fmla="*/ 9144000 w 9144000"/>
              <a:gd name="connsiteY4" fmla="*/ 6951874 h 6951874"/>
              <a:gd name="connsiteX5" fmla="*/ 0 w 9144000"/>
              <a:gd name="connsiteY5" fmla="*/ 6951874 h 6951874"/>
              <a:gd name="connsiteX0" fmla="*/ 0 w 9144000"/>
              <a:gd name="connsiteY0" fmla="*/ 6951874 h 6951874"/>
              <a:gd name="connsiteX1" fmla="*/ 0 w 9144000"/>
              <a:gd name="connsiteY1" fmla="*/ 57986 h 6951874"/>
              <a:gd name="connsiteX2" fmla="*/ 662152 w 9144000"/>
              <a:gd name="connsiteY2" fmla="*/ 3893364 h 6951874"/>
              <a:gd name="connsiteX3" fmla="*/ 2145342 w 9144000"/>
              <a:gd name="connsiteY3" fmla="*/ 5303793 h 6951874"/>
              <a:gd name="connsiteX4" fmla="*/ 9144000 w 9144000"/>
              <a:gd name="connsiteY4" fmla="*/ 6951874 h 6951874"/>
              <a:gd name="connsiteX5" fmla="*/ 0 w 9144000"/>
              <a:gd name="connsiteY5" fmla="*/ 6951874 h 6951874"/>
              <a:gd name="connsiteX0" fmla="*/ 0 w 9144000"/>
              <a:gd name="connsiteY0" fmla="*/ 6951413 h 6951413"/>
              <a:gd name="connsiteX1" fmla="*/ 0 w 9144000"/>
              <a:gd name="connsiteY1" fmla="*/ 57525 h 6951413"/>
              <a:gd name="connsiteX2" fmla="*/ 551794 w 9144000"/>
              <a:gd name="connsiteY2" fmla="*/ 3924434 h 6951413"/>
              <a:gd name="connsiteX3" fmla="*/ 2145342 w 9144000"/>
              <a:gd name="connsiteY3" fmla="*/ 5303332 h 6951413"/>
              <a:gd name="connsiteX4" fmla="*/ 9144000 w 9144000"/>
              <a:gd name="connsiteY4" fmla="*/ 6951413 h 6951413"/>
              <a:gd name="connsiteX5" fmla="*/ 0 w 9144000"/>
              <a:gd name="connsiteY5" fmla="*/ 6951413 h 6951413"/>
              <a:gd name="connsiteX0" fmla="*/ 0 w 9144000"/>
              <a:gd name="connsiteY0" fmla="*/ 6951413 h 6951413"/>
              <a:gd name="connsiteX1" fmla="*/ 0 w 9144000"/>
              <a:gd name="connsiteY1" fmla="*/ 57525 h 6951413"/>
              <a:gd name="connsiteX2" fmla="*/ 551794 w 9144000"/>
              <a:gd name="connsiteY2" fmla="*/ 3924434 h 6951413"/>
              <a:gd name="connsiteX3" fmla="*/ 1719673 w 9144000"/>
              <a:gd name="connsiteY3" fmla="*/ 5766760 h 6951413"/>
              <a:gd name="connsiteX4" fmla="*/ 9144000 w 9144000"/>
              <a:gd name="connsiteY4" fmla="*/ 6951413 h 6951413"/>
              <a:gd name="connsiteX5" fmla="*/ 0 w 9144000"/>
              <a:gd name="connsiteY5" fmla="*/ 6951413 h 6951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000" h="6951413">
                <a:moveTo>
                  <a:pt x="0" y="6951413"/>
                </a:moveTo>
                <a:lnTo>
                  <a:pt x="0" y="57525"/>
                </a:lnTo>
                <a:cubicBezTo>
                  <a:pt x="160283" y="-491640"/>
                  <a:pt x="194237" y="3050133"/>
                  <a:pt x="551794" y="3924434"/>
                </a:cubicBezTo>
                <a:cubicBezTo>
                  <a:pt x="515213" y="4972155"/>
                  <a:pt x="355956" y="5217594"/>
                  <a:pt x="1719673" y="5766760"/>
                </a:cubicBezTo>
                <a:cubicBezTo>
                  <a:pt x="933439" y="6727600"/>
                  <a:pt x="6775554" y="6112493"/>
                  <a:pt x="9144000" y="6951413"/>
                </a:cubicBezTo>
                <a:lnTo>
                  <a:pt x="0" y="6951413"/>
                </a:lnTo>
                <a:close/>
              </a:path>
            </a:pathLst>
          </a:custGeom>
          <a:gradFill>
            <a:gsLst>
              <a:gs pos="0">
                <a:srgbClr val="73490B"/>
              </a:gs>
              <a:gs pos="45000">
                <a:srgbClr val="FF7A00"/>
              </a:gs>
              <a:gs pos="70000">
                <a:srgbClr val="73490B"/>
              </a:gs>
              <a:gs pos="100000">
                <a:srgbClr val="4D0808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3 Flecha izquierda y arriba"/>
          <p:cNvSpPr/>
          <p:nvPr/>
        </p:nvSpPr>
        <p:spPr>
          <a:xfrm rot="13117419">
            <a:off x="5934018" y="1293660"/>
            <a:ext cx="1254489" cy="1112114"/>
          </a:xfrm>
          <a:prstGeom prst="leftUpArrow">
            <a:avLst>
              <a:gd name="adj1" fmla="val 17290"/>
              <a:gd name="adj2" fmla="val 25000"/>
              <a:gd name="adj3" fmla="val 14153"/>
            </a:avLst>
          </a:prstGeom>
          <a:solidFill>
            <a:srgbClr val="73490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" name="Picture 3" descr="C:\Users\Dario\Desktop\Outlook\RECORTA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931" b="32596"/>
          <a:stretch/>
        </p:blipFill>
        <p:spPr bwMode="auto">
          <a:xfrm>
            <a:off x="4199281" y="2204864"/>
            <a:ext cx="2120996" cy="1462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Users\Dario\Desktop\Outlook\RECORTE 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68" t="36424" r="6580" b="35817"/>
          <a:stretch/>
        </p:blipFill>
        <p:spPr bwMode="auto">
          <a:xfrm>
            <a:off x="6461342" y="2204864"/>
            <a:ext cx="2163647" cy="1462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 descr="C:\Users\Dario\Desktop\Outlook\INTERSECCION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6354" b="63333" l="8750" r="90833">
                        <a14:foregroundMark x1="24583" y1="50938" x2="32917" y2="41042"/>
                        <a14:foregroundMark x1="50417" y1="54167" x2="56042" y2="417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408" t="36093" r="7517" b="37183"/>
          <a:stretch/>
        </p:blipFill>
        <p:spPr bwMode="auto">
          <a:xfrm>
            <a:off x="321890" y="1434792"/>
            <a:ext cx="3099619" cy="1994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Dario\Desktop\AUDIO\HUYYYYYYY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3726" y="4221088"/>
            <a:ext cx="3000803" cy="2115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10 Rectángulo"/>
          <p:cNvSpPr/>
          <p:nvPr/>
        </p:nvSpPr>
        <p:spPr>
          <a:xfrm>
            <a:off x="1201340" y="4035615"/>
            <a:ext cx="3384376" cy="6992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4" name="13 Conector recto"/>
          <p:cNvCxnSpPr/>
          <p:nvPr/>
        </p:nvCxnSpPr>
        <p:spPr>
          <a:xfrm flipH="1">
            <a:off x="2893527" y="652208"/>
            <a:ext cx="1305754" cy="411601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6" name="15 Conector recto"/>
          <p:cNvCxnSpPr/>
          <p:nvPr/>
        </p:nvCxnSpPr>
        <p:spPr>
          <a:xfrm>
            <a:off x="4199281" y="652208"/>
            <a:ext cx="1524847" cy="411601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8" name="17 Conector recto"/>
          <p:cNvCxnSpPr/>
          <p:nvPr/>
        </p:nvCxnSpPr>
        <p:spPr>
          <a:xfrm flipH="1">
            <a:off x="3128181" y="652208"/>
            <a:ext cx="1071100" cy="4082656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0" name="19 Rectángulo"/>
          <p:cNvSpPr/>
          <p:nvPr/>
        </p:nvSpPr>
        <p:spPr>
          <a:xfrm>
            <a:off x="2116142" y="420528"/>
            <a:ext cx="4644866" cy="5673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s-E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HERRAMIENTAS </a:t>
            </a:r>
          </a:p>
          <a:p>
            <a:pPr algn="ctr"/>
            <a:endParaRPr lang="es-ES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endParaRPr lang="es-ES" dirty="0"/>
          </a:p>
        </p:txBody>
      </p:sp>
      <p:sp>
        <p:nvSpPr>
          <p:cNvPr id="17" name="16 Rectángulo"/>
          <p:cNvSpPr/>
          <p:nvPr/>
        </p:nvSpPr>
        <p:spPr>
          <a:xfrm>
            <a:off x="823370" y="1011813"/>
            <a:ext cx="2563400" cy="5070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>
                <a:ln w="1905">
                  <a:solidFill>
                    <a:srgbClr val="0000FF"/>
                  </a:solidFill>
                </a:ln>
                <a:solidFill>
                  <a:srgbClr val="0033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INTERSECCIÒN</a:t>
            </a:r>
            <a:endParaRPr lang="es-ES" sz="1200" dirty="0">
              <a:ln w="1905">
                <a:solidFill>
                  <a:srgbClr val="0000FF"/>
                </a:solidFill>
              </a:ln>
              <a:solidFill>
                <a:srgbClr val="0033CC"/>
              </a:solidFill>
            </a:endParaRPr>
          </a:p>
        </p:txBody>
      </p:sp>
      <p:sp>
        <p:nvSpPr>
          <p:cNvPr id="19" name="18 Rectángulo"/>
          <p:cNvSpPr/>
          <p:nvPr/>
        </p:nvSpPr>
        <p:spPr>
          <a:xfrm>
            <a:off x="5303438" y="769546"/>
            <a:ext cx="2189546" cy="7192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>
                <a:ln w="1905">
                  <a:solidFill>
                    <a:srgbClr val="00FF00"/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RECORTAR</a:t>
            </a:r>
            <a:endParaRPr lang="es-ES" sz="1200" dirty="0">
              <a:ln w="1905">
                <a:solidFill>
                  <a:srgbClr val="00FF00"/>
                </a:solidFill>
              </a:ln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1" name="20 Rectángulo"/>
          <p:cNvSpPr/>
          <p:nvPr/>
        </p:nvSpPr>
        <p:spPr>
          <a:xfrm>
            <a:off x="2049884" y="4725978"/>
            <a:ext cx="2156593" cy="6848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2400" dirty="0" smtClean="0">
                <a:ln>
                  <a:solidFill>
                    <a:srgbClr val="FF3399"/>
                  </a:solidFill>
                </a:ln>
                <a:solidFill>
                  <a:srgbClr val="FF3399"/>
                </a:solidFill>
              </a:rPr>
              <a:t>EXCLUSIÒN</a:t>
            </a:r>
            <a:endParaRPr lang="es-ES" sz="2400" dirty="0">
              <a:ln>
                <a:solidFill>
                  <a:srgbClr val="FF3399"/>
                </a:solidFill>
              </a:ln>
              <a:solidFill>
                <a:srgbClr val="FF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1485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0" grpId="0"/>
      <p:bldP spid="17" grpId="0"/>
      <p:bldP spid="19" grpId="0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 Triángulo rectángulo"/>
          <p:cNvSpPr/>
          <p:nvPr/>
        </p:nvSpPr>
        <p:spPr>
          <a:xfrm>
            <a:off x="0" y="-35888"/>
            <a:ext cx="9144000" cy="6893888"/>
          </a:xfrm>
          <a:custGeom>
            <a:avLst/>
            <a:gdLst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9144000 w 9144000"/>
              <a:gd name="connsiteY2" fmla="*/ 6893888 h 6893888"/>
              <a:gd name="connsiteX3" fmla="*/ 0 w 9144000"/>
              <a:gd name="connsiteY3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2038662 w 9144000"/>
              <a:gd name="connsiteY2" fmla="*/ 437712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2038662 w 9144000"/>
              <a:gd name="connsiteY2" fmla="*/ 437712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2038662 w 9144000"/>
              <a:gd name="connsiteY2" fmla="*/ 437712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1429062 w 9144000"/>
              <a:gd name="connsiteY2" fmla="*/ 571824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1429062 w 9144000"/>
              <a:gd name="connsiteY2" fmla="*/ 571824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1429062 w 9144000"/>
              <a:gd name="connsiteY2" fmla="*/ 571824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2145342 w 9144000"/>
              <a:gd name="connsiteY2" fmla="*/ 524580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2145342 w 9144000"/>
              <a:gd name="connsiteY2" fmla="*/ 524580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2145342 w 9144000"/>
              <a:gd name="connsiteY2" fmla="*/ 524580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6893888">
                <a:moveTo>
                  <a:pt x="0" y="6893888"/>
                </a:moveTo>
                <a:lnTo>
                  <a:pt x="0" y="0"/>
                </a:lnTo>
                <a:cubicBezTo>
                  <a:pt x="1174230" y="889416"/>
                  <a:pt x="590112" y="6154711"/>
                  <a:pt x="2145342" y="5245807"/>
                </a:cubicBezTo>
                <a:cubicBezTo>
                  <a:pt x="1359108" y="6206647"/>
                  <a:pt x="6775554" y="6054968"/>
                  <a:pt x="9144000" y="6893888"/>
                </a:cubicBezTo>
                <a:lnTo>
                  <a:pt x="0" y="6893888"/>
                </a:lnTo>
                <a:close/>
              </a:path>
            </a:pathLst>
          </a:custGeom>
          <a:gradFill>
            <a:gsLst>
              <a:gs pos="0">
                <a:srgbClr val="73490B"/>
              </a:gs>
              <a:gs pos="45000">
                <a:srgbClr val="FF7A00"/>
              </a:gs>
              <a:gs pos="70000">
                <a:srgbClr val="73490B"/>
              </a:gs>
              <a:gs pos="100000">
                <a:srgbClr val="4D0808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2 Rectángulo"/>
          <p:cNvSpPr/>
          <p:nvPr/>
        </p:nvSpPr>
        <p:spPr>
          <a:xfrm>
            <a:off x="1727684" y="764704"/>
            <a:ext cx="5328592" cy="8640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HERRAMIENTA PLUMA</a:t>
            </a:r>
          </a:p>
          <a:p>
            <a:pPr algn="ctr"/>
            <a:endParaRPr lang="es-ES" sz="3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endParaRPr lang="es-ES" dirty="0"/>
          </a:p>
        </p:txBody>
      </p:sp>
      <p:sp>
        <p:nvSpPr>
          <p:cNvPr id="6" name="5 Rectángulo"/>
          <p:cNvSpPr/>
          <p:nvPr/>
        </p:nvSpPr>
        <p:spPr>
          <a:xfrm>
            <a:off x="1215265" y="1196752"/>
            <a:ext cx="6655847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ES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Dentro del menú de pluma existen otras opciones que son: </a:t>
            </a:r>
          </a:p>
        </p:txBody>
      </p:sp>
      <p:pic>
        <p:nvPicPr>
          <p:cNvPr id="7" name="Picture 4" descr="C:\Users\Dario\Desktop\AUDIO\angulo.P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3933056"/>
            <a:ext cx="4840158" cy="1860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7 Rectángulo"/>
          <p:cNvSpPr/>
          <p:nvPr/>
        </p:nvSpPr>
        <p:spPr>
          <a:xfrm>
            <a:off x="1367644" y="2926715"/>
            <a:ext cx="6048672" cy="10063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600" b="1" dirty="0" smtClean="0">
                <a:solidFill>
                  <a:sysClr val="windowText" lastClr="000000"/>
                </a:solidFill>
              </a:rPr>
              <a:t>Añadir punto de ancla                             (+ )</a:t>
            </a:r>
          </a:p>
          <a:p>
            <a:r>
              <a:rPr lang="es-ES" sz="1600" b="1" dirty="0" smtClean="0">
                <a:solidFill>
                  <a:sysClr val="windowText" lastClr="000000"/>
                </a:solidFill>
              </a:rPr>
              <a:t>Eliminar punto de ancla                           (- )</a:t>
            </a:r>
          </a:p>
          <a:p>
            <a:r>
              <a:rPr lang="es-ES" sz="1600" b="1" dirty="0" smtClean="0">
                <a:solidFill>
                  <a:sysClr val="windowText" lastClr="000000"/>
                </a:solidFill>
              </a:rPr>
              <a:t>Convertir punto de ancla           (</a:t>
            </a:r>
            <a:r>
              <a:rPr lang="es-ES" sz="1600" b="1" dirty="0" smtClean="0">
                <a:solidFill>
                  <a:sysClr val="windowText" lastClr="000000"/>
                </a:solidFill>
              </a:rPr>
              <a:t>Mayuscùlas+C</a:t>
            </a:r>
            <a:r>
              <a:rPr lang="es-ES" sz="1400" dirty="0" smtClean="0">
                <a:solidFill>
                  <a:sysClr val="windowText" lastClr="000000"/>
                </a:solidFill>
              </a:rPr>
              <a:t>)</a:t>
            </a:r>
            <a:endParaRPr lang="es-ES" sz="1400" dirty="0">
              <a:solidFill>
                <a:sysClr val="windowText" lastClr="000000"/>
              </a:solidFill>
            </a:endParaRPr>
          </a:p>
        </p:txBody>
      </p:sp>
      <p:pic>
        <p:nvPicPr>
          <p:cNvPr id="9" name="Picture 3" descr="C:\Users\Dario\Desktop\PELICULAS\Polish_20221021_195215584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161" t="10451" r="28253" b="70229"/>
          <a:stretch/>
        </p:blipFill>
        <p:spPr bwMode="auto">
          <a:xfrm>
            <a:off x="1763468" y="1704583"/>
            <a:ext cx="4464716" cy="1213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6465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 Triángulo rectángulo"/>
          <p:cNvSpPr/>
          <p:nvPr/>
        </p:nvSpPr>
        <p:spPr>
          <a:xfrm>
            <a:off x="0" y="-35888"/>
            <a:ext cx="9144000" cy="6893888"/>
          </a:xfrm>
          <a:custGeom>
            <a:avLst/>
            <a:gdLst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9144000 w 9144000"/>
              <a:gd name="connsiteY2" fmla="*/ 6893888 h 6893888"/>
              <a:gd name="connsiteX3" fmla="*/ 0 w 9144000"/>
              <a:gd name="connsiteY3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2038662 w 9144000"/>
              <a:gd name="connsiteY2" fmla="*/ 437712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2038662 w 9144000"/>
              <a:gd name="connsiteY2" fmla="*/ 437712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2038662 w 9144000"/>
              <a:gd name="connsiteY2" fmla="*/ 437712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1429062 w 9144000"/>
              <a:gd name="connsiteY2" fmla="*/ 571824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1429062 w 9144000"/>
              <a:gd name="connsiteY2" fmla="*/ 571824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1429062 w 9144000"/>
              <a:gd name="connsiteY2" fmla="*/ 571824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2145342 w 9144000"/>
              <a:gd name="connsiteY2" fmla="*/ 524580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2145342 w 9144000"/>
              <a:gd name="connsiteY2" fmla="*/ 524580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2145342 w 9144000"/>
              <a:gd name="connsiteY2" fmla="*/ 524580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1309769 w 9144000"/>
              <a:gd name="connsiteY2" fmla="*/ 5766069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6893888">
                <a:moveTo>
                  <a:pt x="0" y="6893888"/>
                </a:moveTo>
                <a:lnTo>
                  <a:pt x="0" y="0"/>
                </a:lnTo>
                <a:cubicBezTo>
                  <a:pt x="1174230" y="889416"/>
                  <a:pt x="-245461" y="6674973"/>
                  <a:pt x="1309769" y="5766069"/>
                </a:cubicBezTo>
                <a:cubicBezTo>
                  <a:pt x="523535" y="6726909"/>
                  <a:pt x="6775554" y="6054968"/>
                  <a:pt x="9144000" y="6893888"/>
                </a:cubicBezTo>
                <a:lnTo>
                  <a:pt x="0" y="6893888"/>
                </a:lnTo>
                <a:close/>
              </a:path>
            </a:pathLst>
          </a:custGeom>
          <a:gradFill>
            <a:gsLst>
              <a:gs pos="0">
                <a:srgbClr val="73490B"/>
              </a:gs>
              <a:gs pos="45000">
                <a:srgbClr val="FF7A00"/>
              </a:gs>
              <a:gs pos="70000">
                <a:srgbClr val="73490B"/>
              </a:gs>
              <a:gs pos="100000">
                <a:srgbClr val="4D0808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2 Rectángulo"/>
          <p:cNvSpPr/>
          <p:nvPr/>
        </p:nvSpPr>
        <p:spPr>
          <a:xfrm>
            <a:off x="827584" y="1260045"/>
            <a:ext cx="7632848" cy="15928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dirty="0" smtClean="0">
                <a:ln>
                  <a:solidFill>
                    <a:schemeClr val="tx1"/>
                  </a:solidFill>
                </a:ln>
              </a:rPr>
              <a:t> </a:t>
            </a:r>
            <a:r>
              <a:rPr lang="es-ES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Es una parte esencial de Illustrator porque se utiliza para la autoedición, diseño de logotipos o usando frases para crear una imagen. </a:t>
            </a:r>
            <a:endParaRPr lang="es-ES" dirty="0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  <a:p>
            <a:r>
              <a:rPr lang="es-ES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 Se  divide en 2 grandes categorías </a:t>
            </a:r>
            <a:r>
              <a:rPr lang="es-ES" dirty="0" smtClean="0">
                <a:ln>
                  <a:solidFill>
                    <a:schemeClr val="tx1"/>
                  </a:solidFill>
                </a:ln>
              </a:rPr>
              <a:t>:</a:t>
            </a:r>
          </a:p>
          <a:p>
            <a:endParaRPr lang="es-ES" dirty="0" smtClean="0">
              <a:ln>
                <a:solidFill>
                  <a:schemeClr val="tx1"/>
                </a:solidFill>
              </a:ln>
            </a:endParaRPr>
          </a:p>
          <a:p>
            <a:r>
              <a:rPr lang="es-ES" dirty="0">
                <a:ln>
                  <a:solidFill>
                    <a:schemeClr val="tx1"/>
                  </a:solidFill>
                </a:ln>
              </a:rPr>
              <a:t> </a:t>
            </a:r>
            <a:r>
              <a:rPr lang="es-ES" dirty="0" smtClean="0">
                <a:ln>
                  <a:solidFill>
                    <a:schemeClr val="tx1"/>
                  </a:solidFill>
                </a:ln>
              </a:rPr>
              <a:t>             </a:t>
            </a:r>
            <a:r>
              <a:rPr lang="es-ES" dirty="0" smtClean="0">
                <a:ln>
                  <a:solidFill>
                    <a:srgbClr val="0033CC"/>
                  </a:solidFill>
                </a:ln>
                <a:solidFill>
                  <a:schemeClr val="tx1"/>
                </a:solidFill>
              </a:rPr>
              <a:t>LINEAL</a:t>
            </a:r>
            <a:r>
              <a:rPr lang="es-ES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                                              </a:t>
            </a:r>
            <a:r>
              <a:rPr lang="es-ES" dirty="0" smtClean="0">
                <a:ln>
                  <a:solidFill>
                    <a:srgbClr val="0033CC"/>
                  </a:solidFill>
                </a:ln>
                <a:solidFill>
                  <a:schemeClr val="tx1"/>
                </a:solidFill>
              </a:rPr>
              <a:t>PÀRRAFO</a:t>
            </a:r>
          </a:p>
          <a:p>
            <a:endParaRPr lang="es-ES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3217928" y="692696"/>
            <a:ext cx="1800200" cy="5673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TEXTO</a:t>
            </a:r>
            <a:r>
              <a:rPr lang="es-E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endParaRPr lang="es-ES" sz="32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endParaRPr lang="es-ES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endParaRPr lang="es-ES" dirty="0"/>
          </a:p>
        </p:txBody>
      </p:sp>
      <p:sp>
        <p:nvSpPr>
          <p:cNvPr id="5" name="4 Rectángulo"/>
          <p:cNvSpPr/>
          <p:nvPr/>
        </p:nvSpPr>
        <p:spPr>
          <a:xfrm>
            <a:off x="802068" y="3140968"/>
            <a:ext cx="3082848" cy="7808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3600" dirty="0" smtClean="0">
                <a:ln>
                  <a:solidFill>
                    <a:schemeClr val="tx1"/>
                  </a:solidFill>
                </a:ln>
              </a:rPr>
              <a:t>  </a:t>
            </a:r>
            <a:r>
              <a:rPr lang="es-ES" sz="36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 Narrow" pitchFamily="34" charset="0"/>
              </a:rPr>
              <a:t>ILLUSTRATOR</a:t>
            </a:r>
            <a:endParaRPr lang="es-ES" sz="36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4434287" y="2954531"/>
            <a:ext cx="3888432" cy="14082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Con clic sostenido podemos hacer una  área de texto y podemos escribir en ella. </a:t>
            </a:r>
            <a:endParaRPr lang="es-ES" dirty="0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cxnSp>
        <p:nvCxnSpPr>
          <p:cNvPr id="8" name="7 Conector recto"/>
          <p:cNvCxnSpPr/>
          <p:nvPr/>
        </p:nvCxnSpPr>
        <p:spPr>
          <a:xfrm>
            <a:off x="2123728" y="2708920"/>
            <a:ext cx="0" cy="576064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1" name="10 Conector recto"/>
          <p:cNvCxnSpPr/>
          <p:nvPr/>
        </p:nvCxnSpPr>
        <p:spPr>
          <a:xfrm>
            <a:off x="5961340" y="2679333"/>
            <a:ext cx="0" cy="605651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2936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 Triángulo rectángulo"/>
          <p:cNvSpPr/>
          <p:nvPr/>
        </p:nvSpPr>
        <p:spPr>
          <a:xfrm>
            <a:off x="0" y="-35888"/>
            <a:ext cx="9144000" cy="6893888"/>
          </a:xfrm>
          <a:custGeom>
            <a:avLst/>
            <a:gdLst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9144000 w 9144000"/>
              <a:gd name="connsiteY2" fmla="*/ 6893888 h 6893888"/>
              <a:gd name="connsiteX3" fmla="*/ 0 w 9144000"/>
              <a:gd name="connsiteY3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2038662 w 9144000"/>
              <a:gd name="connsiteY2" fmla="*/ 437712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2038662 w 9144000"/>
              <a:gd name="connsiteY2" fmla="*/ 437712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2038662 w 9144000"/>
              <a:gd name="connsiteY2" fmla="*/ 437712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1429062 w 9144000"/>
              <a:gd name="connsiteY2" fmla="*/ 571824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1429062 w 9144000"/>
              <a:gd name="connsiteY2" fmla="*/ 571824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1429062 w 9144000"/>
              <a:gd name="connsiteY2" fmla="*/ 571824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2145342 w 9144000"/>
              <a:gd name="connsiteY2" fmla="*/ 524580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2145342 w 9144000"/>
              <a:gd name="connsiteY2" fmla="*/ 524580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2145342 w 9144000"/>
              <a:gd name="connsiteY2" fmla="*/ 524580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6893888">
                <a:moveTo>
                  <a:pt x="0" y="6893888"/>
                </a:moveTo>
                <a:lnTo>
                  <a:pt x="0" y="0"/>
                </a:lnTo>
                <a:cubicBezTo>
                  <a:pt x="1174230" y="889416"/>
                  <a:pt x="590112" y="6154711"/>
                  <a:pt x="2145342" y="5245807"/>
                </a:cubicBezTo>
                <a:cubicBezTo>
                  <a:pt x="1359108" y="6206647"/>
                  <a:pt x="6775554" y="6054968"/>
                  <a:pt x="9144000" y="6893888"/>
                </a:cubicBezTo>
                <a:lnTo>
                  <a:pt x="0" y="6893888"/>
                </a:lnTo>
                <a:close/>
              </a:path>
            </a:pathLst>
          </a:custGeom>
          <a:gradFill flip="none" rotWithShape="1">
            <a:gsLst>
              <a:gs pos="0">
                <a:srgbClr val="73490B"/>
              </a:gs>
              <a:gs pos="45000">
                <a:srgbClr val="FF7A00"/>
              </a:gs>
              <a:gs pos="70000">
                <a:srgbClr val="73490B"/>
              </a:gs>
              <a:gs pos="100000">
                <a:srgbClr val="4D0808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2 Rectángulo"/>
          <p:cNvSpPr/>
          <p:nvPr/>
        </p:nvSpPr>
        <p:spPr>
          <a:xfrm>
            <a:off x="3174079" y="548680"/>
            <a:ext cx="2160240" cy="6472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TRAZOS</a:t>
            </a:r>
            <a:endParaRPr lang="es-ES" sz="3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1192758" y="1368950"/>
            <a:ext cx="619268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Cuando tocamos las teclas  </a:t>
            </a:r>
            <a:r>
              <a:rPr lang="es-ES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Ctrl  F10  el cual  nos </a:t>
            </a:r>
            <a:r>
              <a:rPr lang="es-ES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une los trazados</a:t>
            </a:r>
            <a:endParaRPr lang="es-ES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1192758" y="1915780"/>
            <a:ext cx="7344816" cy="12603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Configuraciones de Trazos: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ES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Grosor de la línea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ES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Forma final y ángulos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ES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C</a:t>
            </a:r>
            <a:r>
              <a:rPr lang="es-ES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onfigurar la línea descontinua</a:t>
            </a:r>
          </a:p>
          <a:p>
            <a:endParaRPr lang="es-ES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3066067" y="3591076"/>
            <a:ext cx="1188132" cy="1296144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Rectángulo"/>
          <p:cNvSpPr/>
          <p:nvPr/>
        </p:nvSpPr>
        <p:spPr>
          <a:xfrm>
            <a:off x="5903123" y="3791737"/>
            <a:ext cx="1188132" cy="1297648"/>
          </a:xfrm>
          <a:prstGeom prst="rect">
            <a:avLst/>
          </a:prstGeom>
          <a:solidFill>
            <a:schemeClr val="accent3">
              <a:lumMod val="75000"/>
            </a:schemeClr>
          </a:solidFill>
          <a:ln w="76200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Rectángulo"/>
          <p:cNvSpPr/>
          <p:nvPr/>
        </p:nvSpPr>
        <p:spPr>
          <a:xfrm>
            <a:off x="6049079" y="2718595"/>
            <a:ext cx="1338383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contorno</a:t>
            </a:r>
            <a:endParaRPr lang="es-ES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1603398" y="3392864"/>
            <a:ext cx="1152128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contorno</a:t>
            </a:r>
            <a:endParaRPr lang="es-ES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cxnSp>
        <p:nvCxnSpPr>
          <p:cNvPr id="12" name="11 Conector recto"/>
          <p:cNvCxnSpPr/>
          <p:nvPr/>
        </p:nvCxnSpPr>
        <p:spPr>
          <a:xfrm>
            <a:off x="2467494" y="3752904"/>
            <a:ext cx="576064" cy="71387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14 Conector recto"/>
          <p:cNvCxnSpPr/>
          <p:nvPr/>
        </p:nvCxnSpPr>
        <p:spPr>
          <a:xfrm flipV="1">
            <a:off x="6504009" y="3087140"/>
            <a:ext cx="214262" cy="6985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1" name="20 Rectángulo"/>
          <p:cNvSpPr/>
          <p:nvPr/>
        </p:nvSpPr>
        <p:spPr>
          <a:xfrm>
            <a:off x="3489831" y="5517232"/>
            <a:ext cx="1338383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Relleno </a:t>
            </a:r>
            <a:endParaRPr lang="es-ES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cxnSp>
        <p:nvCxnSpPr>
          <p:cNvPr id="22" name="21 Conector recto"/>
          <p:cNvCxnSpPr>
            <a:stCxn id="21" idx="0"/>
          </p:cNvCxnSpPr>
          <p:nvPr/>
        </p:nvCxnSpPr>
        <p:spPr>
          <a:xfrm flipH="1" flipV="1">
            <a:off x="3660133" y="4466777"/>
            <a:ext cx="498890" cy="105045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24 Conector recto"/>
          <p:cNvCxnSpPr>
            <a:endCxn id="21" idx="0"/>
          </p:cNvCxnSpPr>
          <p:nvPr/>
        </p:nvCxnSpPr>
        <p:spPr>
          <a:xfrm flipH="1">
            <a:off x="4159023" y="4653136"/>
            <a:ext cx="2141170" cy="86409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143353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 Triángulo rectángulo"/>
          <p:cNvSpPr/>
          <p:nvPr/>
        </p:nvSpPr>
        <p:spPr>
          <a:xfrm>
            <a:off x="0" y="-35888"/>
            <a:ext cx="9144000" cy="6893888"/>
          </a:xfrm>
          <a:custGeom>
            <a:avLst/>
            <a:gdLst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9144000 w 9144000"/>
              <a:gd name="connsiteY2" fmla="*/ 6893888 h 6893888"/>
              <a:gd name="connsiteX3" fmla="*/ 0 w 9144000"/>
              <a:gd name="connsiteY3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2038662 w 9144000"/>
              <a:gd name="connsiteY2" fmla="*/ 437712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2038662 w 9144000"/>
              <a:gd name="connsiteY2" fmla="*/ 437712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2038662 w 9144000"/>
              <a:gd name="connsiteY2" fmla="*/ 437712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1429062 w 9144000"/>
              <a:gd name="connsiteY2" fmla="*/ 571824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1429062 w 9144000"/>
              <a:gd name="connsiteY2" fmla="*/ 571824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1429062 w 9144000"/>
              <a:gd name="connsiteY2" fmla="*/ 571824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2145342 w 9144000"/>
              <a:gd name="connsiteY2" fmla="*/ 524580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2145342 w 9144000"/>
              <a:gd name="connsiteY2" fmla="*/ 524580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2145342 w 9144000"/>
              <a:gd name="connsiteY2" fmla="*/ 524580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6893888">
                <a:moveTo>
                  <a:pt x="0" y="6893888"/>
                </a:moveTo>
                <a:lnTo>
                  <a:pt x="0" y="0"/>
                </a:lnTo>
                <a:cubicBezTo>
                  <a:pt x="1174230" y="889416"/>
                  <a:pt x="590112" y="6154711"/>
                  <a:pt x="2145342" y="5245807"/>
                </a:cubicBezTo>
                <a:cubicBezTo>
                  <a:pt x="1359108" y="6206647"/>
                  <a:pt x="6775554" y="6054968"/>
                  <a:pt x="9144000" y="6893888"/>
                </a:cubicBezTo>
                <a:lnTo>
                  <a:pt x="0" y="6893888"/>
                </a:lnTo>
                <a:close/>
              </a:path>
            </a:pathLst>
          </a:custGeom>
          <a:gradFill flip="none" rotWithShape="1">
            <a:gsLst>
              <a:gs pos="0">
                <a:srgbClr val="73490B"/>
              </a:gs>
              <a:gs pos="45000">
                <a:srgbClr val="FF7A00"/>
              </a:gs>
              <a:gs pos="70000">
                <a:srgbClr val="73490B"/>
              </a:gs>
              <a:gs pos="100000">
                <a:srgbClr val="4D0808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2 Rectángulo"/>
          <p:cNvSpPr/>
          <p:nvPr/>
        </p:nvSpPr>
        <p:spPr>
          <a:xfrm>
            <a:off x="3167529" y="477580"/>
            <a:ext cx="28089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RELLENOS</a:t>
            </a:r>
          </a:p>
        </p:txBody>
      </p:sp>
      <p:sp>
        <p:nvSpPr>
          <p:cNvPr id="5" name="4 Rectángulo"/>
          <p:cNvSpPr/>
          <p:nvPr/>
        </p:nvSpPr>
        <p:spPr>
          <a:xfrm>
            <a:off x="1187309" y="1844824"/>
            <a:ext cx="4464968" cy="8640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000" dirty="0" smtClean="0">
                <a:ln>
                  <a:solidFill>
                    <a:srgbClr val="0033CC"/>
                  </a:solidFill>
                </a:ln>
                <a:solidFill>
                  <a:srgbClr val="0033CC"/>
                </a:solidFill>
                <a:latin typeface="Arial Black" pitchFamily="34" charset="0"/>
              </a:rPr>
              <a:t>ILLUSTRATOR</a:t>
            </a:r>
            <a:endParaRPr lang="es-ES" sz="4000" dirty="0">
              <a:ln>
                <a:solidFill>
                  <a:srgbClr val="0033CC"/>
                </a:solidFill>
              </a:ln>
              <a:solidFill>
                <a:srgbClr val="0033CC"/>
              </a:solidFill>
              <a:latin typeface="Arial Black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3347864" y="3140968"/>
            <a:ext cx="4608827" cy="8640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000" dirty="0" smtClean="0">
                <a:ln w="38100">
                  <a:solidFill>
                    <a:srgbClr val="0033CC"/>
                  </a:solidFill>
                </a:ln>
                <a:solidFill>
                  <a:schemeClr val="tx2">
                    <a:lumMod val="50000"/>
                  </a:schemeClr>
                </a:solidFill>
                <a:latin typeface="Arial Black" pitchFamily="34" charset="0"/>
              </a:rPr>
              <a:t>ILLUSTRATOR</a:t>
            </a:r>
            <a:endParaRPr lang="es-ES" sz="4000" dirty="0">
              <a:ln w="38100">
                <a:solidFill>
                  <a:srgbClr val="0033CC"/>
                </a:solidFill>
              </a:ln>
              <a:solidFill>
                <a:schemeClr val="tx2">
                  <a:lumMod val="50000"/>
                </a:schemeClr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5316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 Triángulo rectángulo"/>
          <p:cNvSpPr/>
          <p:nvPr/>
        </p:nvSpPr>
        <p:spPr>
          <a:xfrm>
            <a:off x="0" y="-35888"/>
            <a:ext cx="9144000" cy="6893888"/>
          </a:xfrm>
          <a:custGeom>
            <a:avLst/>
            <a:gdLst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9144000 w 9144000"/>
              <a:gd name="connsiteY2" fmla="*/ 6893888 h 6893888"/>
              <a:gd name="connsiteX3" fmla="*/ 0 w 9144000"/>
              <a:gd name="connsiteY3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2038662 w 9144000"/>
              <a:gd name="connsiteY2" fmla="*/ 437712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2038662 w 9144000"/>
              <a:gd name="connsiteY2" fmla="*/ 437712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2038662 w 9144000"/>
              <a:gd name="connsiteY2" fmla="*/ 437712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1429062 w 9144000"/>
              <a:gd name="connsiteY2" fmla="*/ 571824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1429062 w 9144000"/>
              <a:gd name="connsiteY2" fmla="*/ 571824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1429062 w 9144000"/>
              <a:gd name="connsiteY2" fmla="*/ 571824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2145342 w 9144000"/>
              <a:gd name="connsiteY2" fmla="*/ 524580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2145342 w 9144000"/>
              <a:gd name="connsiteY2" fmla="*/ 524580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2145342 w 9144000"/>
              <a:gd name="connsiteY2" fmla="*/ 524580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1483190 w 9144000"/>
              <a:gd name="connsiteY2" fmla="*/ 5781834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6893888">
                <a:moveTo>
                  <a:pt x="0" y="6893888"/>
                </a:moveTo>
                <a:lnTo>
                  <a:pt x="0" y="0"/>
                </a:lnTo>
                <a:cubicBezTo>
                  <a:pt x="1174230" y="889416"/>
                  <a:pt x="-72040" y="6690738"/>
                  <a:pt x="1483190" y="5781834"/>
                </a:cubicBezTo>
                <a:cubicBezTo>
                  <a:pt x="696956" y="6742674"/>
                  <a:pt x="6775554" y="6054968"/>
                  <a:pt x="9144000" y="6893888"/>
                </a:cubicBezTo>
                <a:lnTo>
                  <a:pt x="0" y="6893888"/>
                </a:lnTo>
                <a:close/>
              </a:path>
            </a:pathLst>
          </a:custGeom>
          <a:gradFill flip="none" rotWithShape="1">
            <a:gsLst>
              <a:gs pos="0">
                <a:srgbClr val="73490B"/>
              </a:gs>
              <a:gs pos="45000">
                <a:srgbClr val="FF7A00"/>
              </a:gs>
              <a:gs pos="70000">
                <a:srgbClr val="73490B"/>
              </a:gs>
              <a:gs pos="100000">
                <a:srgbClr val="4D0808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2 Rectángulo"/>
          <p:cNvSpPr/>
          <p:nvPr/>
        </p:nvSpPr>
        <p:spPr>
          <a:xfrm>
            <a:off x="2771800" y="404664"/>
            <a:ext cx="3600400" cy="7513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DEGRADADOS</a:t>
            </a:r>
            <a:endParaRPr lang="es-ES" sz="3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2002105" y="1157693"/>
            <a:ext cx="4415452" cy="5242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Degradados son transiciones de colores.</a:t>
            </a:r>
            <a:endParaRPr lang="es-ES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5004048" y="1982638"/>
            <a:ext cx="3486921" cy="12241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Se va al menú superior </a:t>
            </a:r>
            <a:r>
              <a:rPr lang="es-ES" dirty="0" smtClean="0">
                <a:ln>
                  <a:solidFill>
                    <a:srgbClr val="0000FF"/>
                  </a:solidFill>
                </a:ln>
                <a:solidFill>
                  <a:sysClr val="windowText" lastClr="000000"/>
                </a:solidFill>
              </a:rPr>
              <a:t>ventana/degradado</a:t>
            </a:r>
            <a:r>
              <a:rPr lang="es-ES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, haga clic en medio del degradado para activar sus opciones. </a:t>
            </a:r>
            <a:endParaRPr lang="es-ES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6" name="5 Flecha abajo"/>
          <p:cNvSpPr/>
          <p:nvPr/>
        </p:nvSpPr>
        <p:spPr>
          <a:xfrm rot="1720509">
            <a:off x="7230436" y="2891044"/>
            <a:ext cx="398117" cy="635108"/>
          </a:xfrm>
          <a:prstGeom prst="downArrow">
            <a:avLst>
              <a:gd name="adj1" fmla="val 21261"/>
              <a:gd name="adj2" fmla="val 50000"/>
            </a:avLst>
          </a:prstGeom>
          <a:gradFill flip="none" rotWithShape="1">
            <a:gsLst>
              <a:gs pos="0">
                <a:srgbClr val="000000"/>
              </a:gs>
              <a:gs pos="20000">
                <a:srgbClr val="000040"/>
              </a:gs>
              <a:gs pos="50000">
                <a:srgbClr val="400040"/>
              </a:gs>
              <a:gs pos="75000">
                <a:srgbClr val="8F0040"/>
              </a:gs>
              <a:gs pos="89999">
                <a:srgbClr val="F27300"/>
              </a:gs>
              <a:gs pos="100000">
                <a:srgbClr val="FFBF00"/>
              </a:gs>
            </a:gsLst>
            <a:lin ang="5400000" scaled="0"/>
            <a:tileRect/>
          </a:gra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Rectángulo"/>
          <p:cNvSpPr/>
          <p:nvPr/>
        </p:nvSpPr>
        <p:spPr>
          <a:xfrm>
            <a:off x="683568" y="2834473"/>
            <a:ext cx="1502101" cy="8640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Creación y modificación de colores</a:t>
            </a:r>
            <a:endParaRPr lang="es-ES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12" name="11 Flecha abajo"/>
          <p:cNvSpPr/>
          <p:nvPr/>
        </p:nvSpPr>
        <p:spPr>
          <a:xfrm rot="14070918">
            <a:off x="1470599" y="2164524"/>
            <a:ext cx="540783" cy="860367"/>
          </a:xfrm>
          <a:prstGeom prst="downArrow">
            <a:avLst>
              <a:gd name="adj1" fmla="val 21261"/>
              <a:gd name="adj2" fmla="val 50000"/>
            </a:avLst>
          </a:prstGeom>
          <a:gradFill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5400000" scaled="0"/>
          </a:gra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9" name="Picture 2" descr="C:\Users\Dario\Desktop\PELICULAS\Polish_20221021_195308186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174" t="27187" r="34309" b="15667"/>
          <a:stretch/>
        </p:blipFill>
        <p:spPr bwMode="auto">
          <a:xfrm>
            <a:off x="5392405" y="3513056"/>
            <a:ext cx="2077430" cy="1921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Users\Dario\Desktop\Outlook\PSX_20221022_193911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485" t="2100" b="-2963"/>
          <a:stretch/>
        </p:blipFill>
        <p:spPr bwMode="auto">
          <a:xfrm>
            <a:off x="2185669" y="1681949"/>
            <a:ext cx="2024162" cy="4453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945489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 Triángulo rectángulo"/>
          <p:cNvSpPr/>
          <p:nvPr/>
        </p:nvSpPr>
        <p:spPr>
          <a:xfrm>
            <a:off x="0" y="15948"/>
            <a:ext cx="9144000" cy="6893888"/>
          </a:xfrm>
          <a:custGeom>
            <a:avLst/>
            <a:gdLst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9144000 w 9144000"/>
              <a:gd name="connsiteY2" fmla="*/ 6893888 h 6893888"/>
              <a:gd name="connsiteX3" fmla="*/ 0 w 9144000"/>
              <a:gd name="connsiteY3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2038662 w 9144000"/>
              <a:gd name="connsiteY2" fmla="*/ 437712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2038662 w 9144000"/>
              <a:gd name="connsiteY2" fmla="*/ 437712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2038662 w 9144000"/>
              <a:gd name="connsiteY2" fmla="*/ 437712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1429062 w 9144000"/>
              <a:gd name="connsiteY2" fmla="*/ 571824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1429062 w 9144000"/>
              <a:gd name="connsiteY2" fmla="*/ 571824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1429062 w 9144000"/>
              <a:gd name="connsiteY2" fmla="*/ 571824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2145342 w 9144000"/>
              <a:gd name="connsiteY2" fmla="*/ 524580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2145342 w 9144000"/>
              <a:gd name="connsiteY2" fmla="*/ 524580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2145342 w 9144000"/>
              <a:gd name="connsiteY2" fmla="*/ 524580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6893888">
                <a:moveTo>
                  <a:pt x="0" y="6893888"/>
                </a:moveTo>
                <a:lnTo>
                  <a:pt x="0" y="0"/>
                </a:lnTo>
                <a:cubicBezTo>
                  <a:pt x="1174230" y="889416"/>
                  <a:pt x="590112" y="6154711"/>
                  <a:pt x="2145342" y="5245807"/>
                </a:cubicBezTo>
                <a:cubicBezTo>
                  <a:pt x="1359108" y="6206647"/>
                  <a:pt x="6775554" y="6054968"/>
                  <a:pt x="9144000" y="6893888"/>
                </a:cubicBezTo>
                <a:lnTo>
                  <a:pt x="0" y="6893888"/>
                </a:lnTo>
                <a:close/>
              </a:path>
            </a:pathLst>
          </a:custGeom>
          <a:gradFill flip="none" rotWithShape="1">
            <a:gsLst>
              <a:gs pos="0">
                <a:srgbClr val="73490B"/>
              </a:gs>
              <a:gs pos="45000">
                <a:srgbClr val="FF7A00"/>
              </a:gs>
              <a:gs pos="70000">
                <a:srgbClr val="73490B"/>
              </a:gs>
              <a:gs pos="100000">
                <a:srgbClr val="4D0808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3 Rectángulo"/>
          <p:cNvSpPr/>
          <p:nvPr/>
        </p:nvSpPr>
        <p:spPr>
          <a:xfrm>
            <a:off x="1187624" y="620688"/>
            <a:ext cx="7272808" cy="9361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EJEMPLOS DE DEGRADADOS</a:t>
            </a:r>
            <a:endParaRPr lang="es-ES" sz="3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4 Flecha abajo"/>
          <p:cNvSpPr/>
          <p:nvPr/>
        </p:nvSpPr>
        <p:spPr>
          <a:xfrm rot="1431872">
            <a:off x="1719896" y="2186186"/>
            <a:ext cx="653029" cy="715679"/>
          </a:xfrm>
          <a:prstGeom prst="downArrow">
            <a:avLst>
              <a:gd name="adj1" fmla="val 14730"/>
              <a:gd name="adj2" fmla="val 46052"/>
            </a:avLst>
          </a:prstGeom>
          <a:gradFill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Rectángulo"/>
          <p:cNvSpPr/>
          <p:nvPr/>
        </p:nvSpPr>
        <p:spPr>
          <a:xfrm>
            <a:off x="1553679" y="1709094"/>
            <a:ext cx="1872208" cy="5293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LINEAL</a:t>
            </a:r>
            <a:endParaRPr lang="es-ES" sz="24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5364088" y="1854905"/>
            <a:ext cx="1728192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RADIAL</a:t>
            </a:r>
            <a:endParaRPr lang="es-ES" sz="24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10" name="9 Elipse"/>
          <p:cNvSpPr/>
          <p:nvPr/>
        </p:nvSpPr>
        <p:spPr>
          <a:xfrm>
            <a:off x="1062979" y="2821579"/>
            <a:ext cx="1080120" cy="1224136"/>
          </a:xfrm>
          <a:prstGeom prst="ellipse">
            <a:avLst/>
          </a:prstGeom>
          <a:gradFill flip="none" rotWithShape="1">
            <a:gsLst>
              <a:gs pos="18000">
                <a:srgbClr val="000099"/>
              </a:gs>
              <a:gs pos="54000">
                <a:srgbClr val="0099FF"/>
              </a:gs>
              <a:gs pos="0">
                <a:schemeClr val="tx1"/>
              </a:gs>
              <a:gs pos="74000">
                <a:srgbClr val="00FFFF"/>
              </a:gs>
              <a:gs pos="32000">
                <a:srgbClr val="0000FF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Triángulo isósceles"/>
          <p:cNvSpPr/>
          <p:nvPr/>
        </p:nvSpPr>
        <p:spPr>
          <a:xfrm>
            <a:off x="5868144" y="4566728"/>
            <a:ext cx="1692188" cy="1257191"/>
          </a:xfrm>
          <a:prstGeom prst="triangle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Elipse"/>
          <p:cNvSpPr/>
          <p:nvPr/>
        </p:nvSpPr>
        <p:spPr>
          <a:xfrm>
            <a:off x="2143099" y="3308830"/>
            <a:ext cx="1079239" cy="1221387"/>
          </a:xfrm>
          <a:prstGeom prst="ellipse">
            <a:avLst/>
          </a:prstGeom>
          <a:gradFill flip="none" rotWithShape="1">
            <a:gsLst>
              <a:gs pos="18000">
                <a:srgbClr val="000099"/>
              </a:gs>
              <a:gs pos="54000">
                <a:srgbClr val="0099FF"/>
              </a:gs>
              <a:gs pos="0">
                <a:schemeClr val="tx1"/>
              </a:gs>
              <a:gs pos="74000">
                <a:srgbClr val="00FFFF"/>
              </a:gs>
              <a:gs pos="32000">
                <a:srgbClr val="0000FF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12 Flecha abajo"/>
          <p:cNvSpPr/>
          <p:nvPr/>
        </p:nvSpPr>
        <p:spPr>
          <a:xfrm rot="20962197">
            <a:off x="2215579" y="2393050"/>
            <a:ext cx="741046" cy="854765"/>
          </a:xfrm>
          <a:prstGeom prst="downArrow">
            <a:avLst>
              <a:gd name="adj1" fmla="val 12862"/>
              <a:gd name="adj2" fmla="val 36406"/>
            </a:avLst>
          </a:prstGeom>
          <a:gradFill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Elipse"/>
          <p:cNvSpPr/>
          <p:nvPr/>
        </p:nvSpPr>
        <p:spPr>
          <a:xfrm>
            <a:off x="3176659" y="2538269"/>
            <a:ext cx="1088549" cy="1217716"/>
          </a:xfrm>
          <a:prstGeom prst="ellipse">
            <a:avLst/>
          </a:prstGeom>
          <a:gradFill flip="none" rotWithShape="1">
            <a:gsLst>
              <a:gs pos="18000">
                <a:srgbClr val="000099"/>
              </a:gs>
              <a:gs pos="54000">
                <a:srgbClr val="0099FF"/>
              </a:gs>
              <a:gs pos="0">
                <a:schemeClr val="tx1"/>
              </a:gs>
              <a:gs pos="74000">
                <a:srgbClr val="00FFFF"/>
              </a:gs>
              <a:gs pos="32000">
                <a:srgbClr val="0000FF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Flecha abajo"/>
          <p:cNvSpPr/>
          <p:nvPr/>
        </p:nvSpPr>
        <p:spPr>
          <a:xfrm rot="19113614">
            <a:off x="2708522" y="2220489"/>
            <a:ext cx="647567" cy="590996"/>
          </a:xfrm>
          <a:prstGeom prst="downArrow">
            <a:avLst>
              <a:gd name="adj1" fmla="val 11333"/>
              <a:gd name="adj2" fmla="val 39000"/>
            </a:avLst>
          </a:prstGeom>
          <a:gradFill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16 Triángulo isósceles"/>
          <p:cNvSpPr/>
          <p:nvPr/>
        </p:nvSpPr>
        <p:spPr>
          <a:xfrm>
            <a:off x="4517994" y="3755984"/>
            <a:ext cx="1692188" cy="1257191"/>
          </a:xfrm>
          <a:prstGeom prst="triangle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17 Triángulo isósceles"/>
          <p:cNvSpPr/>
          <p:nvPr/>
        </p:nvSpPr>
        <p:spPr>
          <a:xfrm>
            <a:off x="6948264" y="3323485"/>
            <a:ext cx="1692188" cy="1257191"/>
          </a:xfrm>
          <a:prstGeom prst="triangle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18 Flecha abajo"/>
          <p:cNvSpPr/>
          <p:nvPr/>
        </p:nvSpPr>
        <p:spPr>
          <a:xfrm rot="21065157">
            <a:off x="6162394" y="2355822"/>
            <a:ext cx="545615" cy="2071365"/>
          </a:xfrm>
          <a:prstGeom prst="downArrow">
            <a:avLst>
              <a:gd name="adj1" fmla="val 16744"/>
              <a:gd name="adj2" fmla="val 50000"/>
            </a:avLst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19 Flecha abajo"/>
          <p:cNvSpPr/>
          <p:nvPr/>
        </p:nvSpPr>
        <p:spPr>
          <a:xfrm rot="18991858">
            <a:off x="6709247" y="2192683"/>
            <a:ext cx="559047" cy="1621378"/>
          </a:xfrm>
          <a:prstGeom prst="downArrow">
            <a:avLst>
              <a:gd name="adj1" fmla="val 16744"/>
              <a:gd name="adj2" fmla="val 50000"/>
            </a:avLst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20 Flecha abajo"/>
          <p:cNvSpPr/>
          <p:nvPr/>
        </p:nvSpPr>
        <p:spPr>
          <a:xfrm rot="1435511">
            <a:off x="5595072" y="2275029"/>
            <a:ext cx="497518" cy="1640505"/>
          </a:xfrm>
          <a:prstGeom prst="downArrow">
            <a:avLst>
              <a:gd name="adj1" fmla="val 16744"/>
              <a:gd name="adj2" fmla="val 50000"/>
            </a:avLst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18685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  <p:bldP spid="7" grpId="0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 Triángulo rectángulo"/>
          <p:cNvSpPr/>
          <p:nvPr/>
        </p:nvSpPr>
        <p:spPr>
          <a:xfrm>
            <a:off x="0" y="-35888"/>
            <a:ext cx="9144000" cy="6893888"/>
          </a:xfrm>
          <a:custGeom>
            <a:avLst/>
            <a:gdLst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9144000 w 9144000"/>
              <a:gd name="connsiteY2" fmla="*/ 6893888 h 6893888"/>
              <a:gd name="connsiteX3" fmla="*/ 0 w 9144000"/>
              <a:gd name="connsiteY3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2038662 w 9144000"/>
              <a:gd name="connsiteY2" fmla="*/ 437712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2038662 w 9144000"/>
              <a:gd name="connsiteY2" fmla="*/ 437712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2038662 w 9144000"/>
              <a:gd name="connsiteY2" fmla="*/ 437712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1429062 w 9144000"/>
              <a:gd name="connsiteY2" fmla="*/ 571824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1429062 w 9144000"/>
              <a:gd name="connsiteY2" fmla="*/ 571824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1429062 w 9144000"/>
              <a:gd name="connsiteY2" fmla="*/ 571824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2145342 w 9144000"/>
              <a:gd name="connsiteY2" fmla="*/ 524580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2145342 w 9144000"/>
              <a:gd name="connsiteY2" fmla="*/ 524580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2145342 w 9144000"/>
              <a:gd name="connsiteY2" fmla="*/ 524580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6893888">
                <a:moveTo>
                  <a:pt x="0" y="6893888"/>
                </a:moveTo>
                <a:lnTo>
                  <a:pt x="0" y="0"/>
                </a:lnTo>
                <a:cubicBezTo>
                  <a:pt x="1174230" y="889416"/>
                  <a:pt x="590112" y="6154711"/>
                  <a:pt x="2145342" y="5245807"/>
                </a:cubicBezTo>
                <a:cubicBezTo>
                  <a:pt x="1359108" y="6206647"/>
                  <a:pt x="6775554" y="6054968"/>
                  <a:pt x="9144000" y="6893888"/>
                </a:cubicBezTo>
                <a:lnTo>
                  <a:pt x="0" y="6893888"/>
                </a:lnTo>
                <a:close/>
              </a:path>
            </a:pathLst>
          </a:custGeom>
          <a:gradFill>
            <a:gsLst>
              <a:gs pos="0">
                <a:srgbClr val="73490B"/>
              </a:gs>
              <a:gs pos="45000">
                <a:srgbClr val="FF7A00"/>
              </a:gs>
              <a:gs pos="70000">
                <a:srgbClr val="73490B"/>
              </a:gs>
              <a:gs pos="100000">
                <a:srgbClr val="4D0808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2 Rectángulo"/>
          <p:cNvSpPr/>
          <p:nvPr/>
        </p:nvSpPr>
        <p:spPr>
          <a:xfrm>
            <a:off x="3383868" y="548680"/>
            <a:ext cx="2376264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CAPA </a:t>
            </a:r>
            <a:endParaRPr lang="es-ES" sz="3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endParaRPr lang="es-ES" dirty="0"/>
          </a:p>
        </p:txBody>
      </p:sp>
      <p:cxnSp>
        <p:nvCxnSpPr>
          <p:cNvPr id="12" name="11 Conector recto de flecha"/>
          <p:cNvCxnSpPr/>
          <p:nvPr/>
        </p:nvCxnSpPr>
        <p:spPr>
          <a:xfrm>
            <a:off x="5292080" y="1612581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Picture 2" descr="C:\Users\Dario\Desktop\AUDIO\GUIAS.P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90" b="100000" l="0" r="100000">
                        <a14:foregroundMark x1="5489" y1="6207" x2="21957" y2="7586"/>
                        <a14:foregroundMark x1="6444" y1="5517" x2="22196" y2="5517"/>
                        <a14:foregroundMark x1="23389" y1="8966" x2="10024" y2="12414"/>
                        <a14:foregroundMark x1="19093" y1="13793" x2="22673" y2="11034"/>
                        <a14:foregroundMark x1="22673" y1="11724" x2="23389" y2="8966"/>
                        <a14:foregroundMark x1="23628" y1="6897" x2="22912" y2="5517"/>
                        <a14:backgroundMark x1="1671" y1="40690" x2="2625" y2="4138"/>
                        <a14:backgroundMark x1="27446" y1="7586" x2="58950" y2="8966"/>
                        <a14:backgroundMark x1="15036" y1="10345" x2="15036" y2="103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7822" y="784100"/>
            <a:ext cx="6723069" cy="2326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3" descr="C:\Users\Dario\Desktop\AUDIO\AL FRENTE.PN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596973"/>
            <a:ext cx="1908176" cy="1974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4" descr="C:\Users\Dario\Desktop\AUDIO\DELANTE.PN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6364" l="0" r="100000">
                        <a14:foregroundMark x1="23853" y1="84848" x2="51376" y2="84242"/>
                        <a14:foregroundMark x1="16514" y1="12727" x2="97248" y2="13333"/>
                        <a14:foregroundMark x1="14679" y1="9091" x2="89908" y2="6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774"/>
          <a:stretch/>
        </p:blipFill>
        <p:spPr bwMode="auto">
          <a:xfrm>
            <a:off x="2972049" y="3307976"/>
            <a:ext cx="1602518" cy="2334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5" descr="C:\Users\Dario\Desktop\AUDIO\ATRAS.PNG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425" b="97260" l="4124" r="97938">
                        <a14:foregroundMark x1="19588" y1="11644" x2="85567" y2="9589"/>
                        <a14:foregroundMark x1="17526" y1="8904" x2="85567" y2="8219"/>
                        <a14:foregroundMark x1="20619" y1="15753" x2="89691" y2="143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1526" y="3366226"/>
            <a:ext cx="1512168" cy="2276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Dario\Desktop\AUDIO\gabito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569" y="3463614"/>
            <a:ext cx="1661875" cy="2120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4514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 Triángulo rectángulo"/>
          <p:cNvSpPr/>
          <p:nvPr/>
        </p:nvSpPr>
        <p:spPr>
          <a:xfrm>
            <a:off x="0" y="-35888"/>
            <a:ext cx="9144000" cy="6893888"/>
          </a:xfrm>
          <a:custGeom>
            <a:avLst/>
            <a:gdLst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9144000 w 9144000"/>
              <a:gd name="connsiteY2" fmla="*/ 6893888 h 6893888"/>
              <a:gd name="connsiteX3" fmla="*/ 0 w 9144000"/>
              <a:gd name="connsiteY3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2038662 w 9144000"/>
              <a:gd name="connsiteY2" fmla="*/ 437712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2038662 w 9144000"/>
              <a:gd name="connsiteY2" fmla="*/ 437712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2038662 w 9144000"/>
              <a:gd name="connsiteY2" fmla="*/ 437712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1429062 w 9144000"/>
              <a:gd name="connsiteY2" fmla="*/ 571824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1429062 w 9144000"/>
              <a:gd name="connsiteY2" fmla="*/ 571824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1429062 w 9144000"/>
              <a:gd name="connsiteY2" fmla="*/ 571824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2145342 w 9144000"/>
              <a:gd name="connsiteY2" fmla="*/ 524580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2145342 w 9144000"/>
              <a:gd name="connsiteY2" fmla="*/ 524580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2145342 w 9144000"/>
              <a:gd name="connsiteY2" fmla="*/ 524580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6893888">
                <a:moveTo>
                  <a:pt x="0" y="6893888"/>
                </a:moveTo>
                <a:lnTo>
                  <a:pt x="0" y="0"/>
                </a:lnTo>
                <a:cubicBezTo>
                  <a:pt x="1174230" y="889416"/>
                  <a:pt x="590112" y="6154711"/>
                  <a:pt x="2145342" y="5245807"/>
                </a:cubicBezTo>
                <a:cubicBezTo>
                  <a:pt x="1359108" y="6206647"/>
                  <a:pt x="6775554" y="6054968"/>
                  <a:pt x="9144000" y="6893888"/>
                </a:cubicBezTo>
                <a:lnTo>
                  <a:pt x="0" y="6893888"/>
                </a:lnTo>
                <a:close/>
              </a:path>
            </a:pathLst>
          </a:custGeom>
          <a:gradFill flip="none" rotWithShape="1">
            <a:gsLst>
              <a:gs pos="0">
                <a:srgbClr val="73490B"/>
              </a:gs>
              <a:gs pos="45000">
                <a:srgbClr val="FF7A00"/>
              </a:gs>
              <a:gs pos="70000">
                <a:srgbClr val="73490B"/>
              </a:gs>
              <a:gs pos="100000">
                <a:srgbClr val="4D0808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Rectángulo"/>
          <p:cNvSpPr/>
          <p:nvPr/>
        </p:nvSpPr>
        <p:spPr>
          <a:xfrm>
            <a:off x="3174079" y="548680"/>
            <a:ext cx="2160240" cy="6472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MALLAS</a:t>
            </a:r>
            <a:endParaRPr lang="es-ES" sz="3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971600" y="1340768"/>
            <a:ext cx="7488832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Con la herramienta  Malla se trabaja es la profundidad de una imagen.</a:t>
            </a:r>
            <a:endParaRPr lang="es-ES" dirty="0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999592" y="1850975"/>
            <a:ext cx="7488832" cy="8640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Se toca </a:t>
            </a:r>
            <a:r>
              <a:rPr lang="es-ES" dirty="0" smtClean="0">
                <a:ln>
                  <a:solidFill>
                    <a:srgbClr val="0000FF"/>
                  </a:solidFill>
                </a:ln>
                <a:solidFill>
                  <a:schemeClr val="tx1"/>
                </a:solidFill>
              </a:rPr>
              <a:t>la tecla Ctrl C  </a:t>
            </a:r>
            <a:r>
              <a:rPr lang="es-ES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que es para copiar  y se pega </a:t>
            </a:r>
            <a:r>
              <a:rPr lang="es-ES" dirty="0" smtClean="0">
                <a:ln>
                  <a:solidFill>
                    <a:srgbClr val="0000FF"/>
                  </a:solidFill>
                </a:ln>
                <a:solidFill>
                  <a:schemeClr val="tx1"/>
                </a:solidFill>
              </a:rPr>
              <a:t>con Ctrl Uv</a:t>
            </a:r>
          </a:p>
          <a:p>
            <a:r>
              <a:rPr lang="es-ES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Con la </a:t>
            </a:r>
            <a:r>
              <a:rPr lang="es-ES" dirty="0" smtClean="0">
                <a:ln>
                  <a:solidFill>
                    <a:srgbClr val="0000FF"/>
                  </a:solidFill>
                </a:ln>
                <a:solidFill>
                  <a:schemeClr val="tx1"/>
                </a:solidFill>
              </a:rPr>
              <a:t>herramienta selección directa </a:t>
            </a:r>
            <a:r>
              <a:rPr lang="es-ES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le damos un color más oscuro, se configura el color mas oscuro.</a:t>
            </a:r>
            <a:endParaRPr lang="es-ES" dirty="0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pic>
        <p:nvPicPr>
          <p:cNvPr id="8" name="Picture 3" descr="C:\Users\Dario\Desktop\PELICULAS\IMG-20221022-WA0000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3939" y="2996952"/>
            <a:ext cx="2520280" cy="1979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C:\Users\Dario\Desktop\PELICULAS\IMG-20221022-WA000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386527"/>
            <a:ext cx="3121769" cy="1979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623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 Triángulo rectángulo"/>
          <p:cNvSpPr/>
          <p:nvPr/>
        </p:nvSpPr>
        <p:spPr>
          <a:xfrm>
            <a:off x="0" y="-2385"/>
            <a:ext cx="9144000" cy="6893888"/>
          </a:xfrm>
          <a:custGeom>
            <a:avLst/>
            <a:gdLst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9144000 w 9144000"/>
              <a:gd name="connsiteY2" fmla="*/ 6893888 h 6893888"/>
              <a:gd name="connsiteX3" fmla="*/ 0 w 9144000"/>
              <a:gd name="connsiteY3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2038662 w 9144000"/>
              <a:gd name="connsiteY2" fmla="*/ 437712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2038662 w 9144000"/>
              <a:gd name="connsiteY2" fmla="*/ 437712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2038662 w 9144000"/>
              <a:gd name="connsiteY2" fmla="*/ 437712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1429062 w 9144000"/>
              <a:gd name="connsiteY2" fmla="*/ 571824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1429062 w 9144000"/>
              <a:gd name="connsiteY2" fmla="*/ 571824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1429062 w 9144000"/>
              <a:gd name="connsiteY2" fmla="*/ 571824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2145342 w 9144000"/>
              <a:gd name="connsiteY2" fmla="*/ 524580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2145342 w 9144000"/>
              <a:gd name="connsiteY2" fmla="*/ 524580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2145342 w 9144000"/>
              <a:gd name="connsiteY2" fmla="*/ 524580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1372832 w 9144000"/>
              <a:gd name="connsiteY2" fmla="*/ 5955255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1230942 w 9144000"/>
              <a:gd name="connsiteY2" fmla="*/ 6081379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6893888">
                <a:moveTo>
                  <a:pt x="0" y="6893888"/>
                </a:moveTo>
                <a:lnTo>
                  <a:pt x="0" y="0"/>
                </a:lnTo>
                <a:cubicBezTo>
                  <a:pt x="1174230" y="889416"/>
                  <a:pt x="-324288" y="6990283"/>
                  <a:pt x="1230942" y="6081379"/>
                </a:cubicBezTo>
                <a:cubicBezTo>
                  <a:pt x="444708" y="7042219"/>
                  <a:pt x="6775554" y="6054968"/>
                  <a:pt x="9144000" y="6893888"/>
                </a:cubicBezTo>
                <a:lnTo>
                  <a:pt x="0" y="6893888"/>
                </a:lnTo>
                <a:close/>
              </a:path>
            </a:pathLst>
          </a:custGeom>
          <a:gradFill>
            <a:gsLst>
              <a:gs pos="0">
                <a:srgbClr val="73490B"/>
              </a:gs>
              <a:gs pos="45000">
                <a:srgbClr val="FF7A00"/>
              </a:gs>
              <a:gs pos="70000">
                <a:srgbClr val="73490B"/>
              </a:gs>
              <a:gs pos="100000">
                <a:srgbClr val="4D0808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" name="Picture 2" descr="C:\Users\Dario\Desktop\AUDIO\calco2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5337" y="2360877"/>
            <a:ext cx="4971119" cy="3012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2087724" y="332656"/>
            <a:ext cx="4968552" cy="16561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CALCAR IMAGEN O</a:t>
            </a:r>
          </a:p>
          <a:p>
            <a:pPr algn="ctr"/>
            <a:r>
              <a:rPr lang="es-E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VECTORIZARLO AUTOMÀTICAMENTE</a:t>
            </a:r>
            <a:endParaRPr lang="es-ES" sz="3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endParaRPr lang="es-ES" dirty="0"/>
          </a:p>
        </p:txBody>
      </p:sp>
      <p:sp>
        <p:nvSpPr>
          <p:cNvPr id="5" name="4 Rectángulo"/>
          <p:cNvSpPr/>
          <p:nvPr/>
        </p:nvSpPr>
        <p:spPr>
          <a:xfrm>
            <a:off x="683568" y="2280393"/>
            <a:ext cx="3024336" cy="11641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dirty="0" smtClean="0">
                <a:ln w="1905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Para poder usar el calco debes ir  a objeto como se muestra  a continuación</a:t>
            </a:r>
            <a:r>
              <a:rPr lang="es-ES" b="1" dirty="0" smtClean="0">
                <a:ln w="1905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:</a:t>
            </a:r>
            <a:endParaRPr lang="es-ES" sz="1050" dirty="0">
              <a:ln w="1905"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6" name="5 Flecha abajo"/>
          <p:cNvSpPr/>
          <p:nvPr/>
        </p:nvSpPr>
        <p:spPr>
          <a:xfrm rot="810268">
            <a:off x="4843460" y="2080906"/>
            <a:ext cx="484632" cy="559942"/>
          </a:xfrm>
          <a:prstGeom prst="downArrow">
            <a:avLst>
              <a:gd name="adj1" fmla="val 30481"/>
              <a:gd name="adj2" fmla="val 50000"/>
            </a:avLst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7860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C:\Users\Dario\Desktop\PUBLICIDAD\IMG-20221019-WA000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88" t="46694" r="2786" b="5584"/>
          <a:stretch/>
        </p:blipFill>
        <p:spPr bwMode="auto">
          <a:xfrm>
            <a:off x="2617901" y="3415790"/>
            <a:ext cx="2884262" cy="2096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9 Flecha curvada hacia la izquierda"/>
          <p:cNvSpPr/>
          <p:nvPr/>
        </p:nvSpPr>
        <p:spPr>
          <a:xfrm rot="20212566">
            <a:off x="4716759" y="994733"/>
            <a:ext cx="1988953" cy="2888872"/>
          </a:xfrm>
          <a:prstGeom prst="curvedLeftArrow">
            <a:avLst>
              <a:gd name="adj1" fmla="val 12957"/>
              <a:gd name="adj2" fmla="val 47629"/>
              <a:gd name="adj3" fmla="val 24881"/>
            </a:avLst>
          </a:prstGeom>
          <a:solidFill>
            <a:srgbClr val="FFC000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2" name="2 Triángulo rectángulo"/>
          <p:cNvSpPr/>
          <p:nvPr/>
        </p:nvSpPr>
        <p:spPr>
          <a:xfrm>
            <a:off x="0" y="-48152"/>
            <a:ext cx="9144000" cy="6942040"/>
          </a:xfrm>
          <a:custGeom>
            <a:avLst/>
            <a:gdLst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9144000 w 9144000"/>
              <a:gd name="connsiteY2" fmla="*/ 6893888 h 6893888"/>
              <a:gd name="connsiteX3" fmla="*/ 0 w 9144000"/>
              <a:gd name="connsiteY3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2038662 w 9144000"/>
              <a:gd name="connsiteY2" fmla="*/ 437712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2038662 w 9144000"/>
              <a:gd name="connsiteY2" fmla="*/ 437712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2038662 w 9144000"/>
              <a:gd name="connsiteY2" fmla="*/ 437712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1429062 w 9144000"/>
              <a:gd name="connsiteY2" fmla="*/ 571824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1429062 w 9144000"/>
              <a:gd name="connsiteY2" fmla="*/ 571824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1429062 w 9144000"/>
              <a:gd name="connsiteY2" fmla="*/ 571824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945096 h 6945096"/>
              <a:gd name="connsiteX1" fmla="*/ 0 w 9144000"/>
              <a:gd name="connsiteY1" fmla="*/ 51208 h 6945096"/>
              <a:gd name="connsiteX2" fmla="*/ 772510 w 9144000"/>
              <a:gd name="connsiteY2" fmla="*/ 3945291 h 6945096"/>
              <a:gd name="connsiteX3" fmla="*/ 1429062 w 9144000"/>
              <a:gd name="connsiteY3" fmla="*/ 5769455 h 6945096"/>
              <a:gd name="connsiteX4" fmla="*/ 9144000 w 9144000"/>
              <a:gd name="connsiteY4" fmla="*/ 6945096 h 6945096"/>
              <a:gd name="connsiteX5" fmla="*/ 0 w 9144000"/>
              <a:gd name="connsiteY5" fmla="*/ 6945096 h 6945096"/>
              <a:gd name="connsiteX0" fmla="*/ 0 w 9144000"/>
              <a:gd name="connsiteY0" fmla="*/ 6945096 h 6945096"/>
              <a:gd name="connsiteX1" fmla="*/ 0 w 9144000"/>
              <a:gd name="connsiteY1" fmla="*/ 51208 h 6945096"/>
              <a:gd name="connsiteX2" fmla="*/ 772510 w 9144000"/>
              <a:gd name="connsiteY2" fmla="*/ 3945291 h 6945096"/>
              <a:gd name="connsiteX3" fmla="*/ 1429062 w 9144000"/>
              <a:gd name="connsiteY3" fmla="*/ 5769455 h 6945096"/>
              <a:gd name="connsiteX4" fmla="*/ 9144000 w 9144000"/>
              <a:gd name="connsiteY4" fmla="*/ 6945096 h 6945096"/>
              <a:gd name="connsiteX5" fmla="*/ 0 w 9144000"/>
              <a:gd name="connsiteY5" fmla="*/ 6945096 h 6945096"/>
              <a:gd name="connsiteX0" fmla="*/ 0 w 9144000"/>
              <a:gd name="connsiteY0" fmla="*/ 6942040 h 6942040"/>
              <a:gd name="connsiteX1" fmla="*/ 0 w 9144000"/>
              <a:gd name="connsiteY1" fmla="*/ 48152 h 6942040"/>
              <a:gd name="connsiteX2" fmla="*/ 504497 w 9144000"/>
              <a:gd name="connsiteY2" fmla="*/ 3926469 h 6942040"/>
              <a:gd name="connsiteX3" fmla="*/ 772510 w 9144000"/>
              <a:gd name="connsiteY3" fmla="*/ 3942235 h 6942040"/>
              <a:gd name="connsiteX4" fmla="*/ 1429062 w 9144000"/>
              <a:gd name="connsiteY4" fmla="*/ 5766399 h 6942040"/>
              <a:gd name="connsiteX5" fmla="*/ 9144000 w 9144000"/>
              <a:gd name="connsiteY5" fmla="*/ 6942040 h 6942040"/>
              <a:gd name="connsiteX6" fmla="*/ 0 w 9144000"/>
              <a:gd name="connsiteY6" fmla="*/ 6942040 h 6942040"/>
              <a:gd name="connsiteX0" fmla="*/ 0 w 9144000"/>
              <a:gd name="connsiteY0" fmla="*/ 6942040 h 6942040"/>
              <a:gd name="connsiteX1" fmla="*/ 0 w 9144000"/>
              <a:gd name="connsiteY1" fmla="*/ 48152 h 6942040"/>
              <a:gd name="connsiteX2" fmla="*/ 504497 w 9144000"/>
              <a:gd name="connsiteY2" fmla="*/ 3926469 h 6942040"/>
              <a:gd name="connsiteX3" fmla="*/ 520262 w 9144000"/>
              <a:gd name="connsiteY3" fmla="*/ 4289077 h 6942040"/>
              <a:gd name="connsiteX4" fmla="*/ 1429062 w 9144000"/>
              <a:gd name="connsiteY4" fmla="*/ 5766399 h 6942040"/>
              <a:gd name="connsiteX5" fmla="*/ 9144000 w 9144000"/>
              <a:gd name="connsiteY5" fmla="*/ 6942040 h 6942040"/>
              <a:gd name="connsiteX6" fmla="*/ 0 w 9144000"/>
              <a:gd name="connsiteY6" fmla="*/ 6942040 h 6942040"/>
              <a:gd name="connsiteX0" fmla="*/ 0 w 9144000"/>
              <a:gd name="connsiteY0" fmla="*/ 6942040 h 6942040"/>
              <a:gd name="connsiteX1" fmla="*/ 0 w 9144000"/>
              <a:gd name="connsiteY1" fmla="*/ 48152 h 6942040"/>
              <a:gd name="connsiteX2" fmla="*/ 504497 w 9144000"/>
              <a:gd name="connsiteY2" fmla="*/ 3926469 h 6942040"/>
              <a:gd name="connsiteX3" fmla="*/ 520262 w 9144000"/>
              <a:gd name="connsiteY3" fmla="*/ 4289077 h 6942040"/>
              <a:gd name="connsiteX4" fmla="*/ 1334469 w 9144000"/>
              <a:gd name="connsiteY4" fmla="*/ 6065944 h 6942040"/>
              <a:gd name="connsiteX5" fmla="*/ 9144000 w 9144000"/>
              <a:gd name="connsiteY5" fmla="*/ 6942040 h 6942040"/>
              <a:gd name="connsiteX6" fmla="*/ 0 w 9144000"/>
              <a:gd name="connsiteY6" fmla="*/ 6942040 h 6942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0" h="6942040">
                <a:moveTo>
                  <a:pt x="0" y="6942040"/>
                </a:moveTo>
                <a:lnTo>
                  <a:pt x="0" y="48152"/>
                </a:lnTo>
                <a:cubicBezTo>
                  <a:pt x="126124" y="-464953"/>
                  <a:pt x="375745" y="3277455"/>
                  <a:pt x="504497" y="3926469"/>
                </a:cubicBezTo>
                <a:cubicBezTo>
                  <a:pt x="633249" y="4575483"/>
                  <a:pt x="408209" y="3971912"/>
                  <a:pt x="520262" y="4289077"/>
                </a:cubicBezTo>
                <a:cubicBezTo>
                  <a:pt x="64756" y="5194821"/>
                  <a:pt x="-18738" y="5555466"/>
                  <a:pt x="1334469" y="6065944"/>
                </a:cubicBezTo>
                <a:cubicBezTo>
                  <a:pt x="3260955" y="6859144"/>
                  <a:pt x="6775554" y="6103120"/>
                  <a:pt x="9144000" y="6942040"/>
                </a:cubicBezTo>
                <a:lnTo>
                  <a:pt x="0" y="6942040"/>
                </a:lnTo>
                <a:close/>
              </a:path>
            </a:pathLst>
          </a:custGeom>
          <a:gradFill>
            <a:gsLst>
              <a:gs pos="0">
                <a:srgbClr val="73490B"/>
              </a:gs>
              <a:gs pos="45000">
                <a:srgbClr val="FF7A00"/>
              </a:gs>
              <a:gs pos="70000">
                <a:srgbClr val="73490B"/>
              </a:gs>
              <a:gs pos="100000">
                <a:srgbClr val="4D0808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"/>
          <p:cNvSpPr/>
          <p:nvPr/>
        </p:nvSpPr>
        <p:spPr>
          <a:xfrm>
            <a:off x="2339752" y="332656"/>
            <a:ext cx="4072703" cy="7192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dirty="0" smtClean="0">
                <a:ln w="1905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Luego ir a calco de imagen  y a crear</a:t>
            </a:r>
            <a:endParaRPr lang="es-ES" sz="1050" dirty="0">
              <a:ln w="1905"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pic>
        <p:nvPicPr>
          <p:cNvPr id="6" name="Picture 3" descr="C:\Users\Dario\Desktop\PUBLICIDAD\IMG-20221019-WA0005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2639" b="44444" l="71797" r="887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1903" t="14166" r="11383" b="54769"/>
          <a:stretch/>
        </p:blipFill>
        <p:spPr bwMode="auto">
          <a:xfrm>
            <a:off x="2617901" y="1206687"/>
            <a:ext cx="2006838" cy="2098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7 Rectángulo"/>
          <p:cNvSpPr/>
          <p:nvPr/>
        </p:nvSpPr>
        <p:spPr>
          <a:xfrm>
            <a:off x="427362" y="1206687"/>
            <a:ext cx="201285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dirty="0" smtClean="0">
                <a:ln>
                  <a:solidFill>
                    <a:schemeClr val="tx1"/>
                  </a:solidFill>
                </a:ln>
                <a:solidFill>
                  <a:prstClr val="black"/>
                </a:solidFill>
              </a:rPr>
              <a:t>1.-  </a:t>
            </a:r>
            <a:r>
              <a:rPr lang="es-ES" dirty="0" smtClean="0">
                <a:ln>
                  <a:solidFill>
                    <a:srgbClr val="0033CC"/>
                  </a:solidFill>
                </a:ln>
                <a:solidFill>
                  <a:prstClr val="black"/>
                </a:solidFill>
              </a:rPr>
              <a:t>Ir  a archivo/colocar </a:t>
            </a:r>
            <a:r>
              <a:rPr lang="es-ES" dirty="0" smtClean="0">
                <a:ln>
                  <a:solidFill>
                    <a:schemeClr val="tx1"/>
                  </a:solidFill>
                </a:ln>
                <a:solidFill>
                  <a:prstClr val="black"/>
                </a:solidFill>
              </a:rPr>
              <a:t>, ubica la imagen  y haga clic en coloca. </a:t>
            </a:r>
            <a:endParaRPr lang="es-ES" dirty="0">
              <a:ln>
                <a:solidFill>
                  <a:schemeClr val="tx1"/>
                </a:solidFill>
              </a:ln>
              <a:solidFill>
                <a:prstClr val="black"/>
              </a:solidFill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4598265" y="1680751"/>
            <a:ext cx="176890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1600" dirty="0" smtClean="0">
                <a:ln>
                  <a:solidFill>
                    <a:schemeClr val="tx1"/>
                  </a:solidFill>
                </a:ln>
                <a:solidFill>
                  <a:prstClr val="black"/>
                </a:solidFill>
              </a:rPr>
              <a:t>2.- Haga </a:t>
            </a:r>
            <a:r>
              <a:rPr lang="es-ES" sz="1600" dirty="0">
                <a:ln>
                  <a:solidFill>
                    <a:srgbClr val="0033CC"/>
                  </a:solidFill>
                </a:ln>
                <a:solidFill>
                  <a:prstClr val="black"/>
                </a:solidFill>
              </a:rPr>
              <a:t>clic en el botón “Calco interactivo”, </a:t>
            </a:r>
            <a:r>
              <a:rPr lang="es-ES" sz="1600" dirty="0">
                <a:ln>
                  <a:solidFill>
                    <a:schemeClr val="tx1"/>
                  </a:solidFill>
                </a:ln>
                <a:solidFill>
                  <a:prstClr val="black"/>
                </a:solidFill>
              </a:rPr>
              <a:t>debajo del menú “ayuda”.</a:t>
            </a:r>
          </a:p>
        </p:txBody>
      </p:sp>
      <p:sp>
        <p:nvSpPr>
          <p:cNvPr id="12" name="11 Rectángulo"/>
          <p:cNvSpPr/>
          <p:nvPr/>
        </p:nvSpPr>
        <p:spPr>
          <a:xfrm>
            <a:off x="6718924" y="1326807"/>
            <a:ext cx="204136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1600" dirty="0" smtClean="0">
                <a:ln>
                  <a:solidFill>
                    <a:schemeClr val="tx1"/>
                  </a:solidFill>
                </a:ln>
                <a:solidFill>
                  <a:prstClr val="black"/>
                </a:solidFill>
              </a:rPr>
              <a:t>3</a:t>
            </a:r>
            <a:r>
              <a:rPr lang="es-ES" dirty="0" smtClean="0">
                <a:ln>
                  <a:solidFill>
                    <a:schemeClr val="tx1"/>
                  </a:solidFill>
                </a:ln>
                <a:solidFill>
                  <a:prstClr val="black"/>
                </a:solidFill>
              </a:rPr>
              <a:t>.- Vaya </a:t>
            </a:r>
            <a:r>
              <a:rPr lang="es-ES" dirty="0">
                <a:ln>
                  <a:solidFill>
                    <a:srgbClr val="0033CC"/>
                  </a:solidFill>
                </a:ln>
                <a:solidFill>
                  <a:prstClr val="black"/>
                </a:solidFill>
              </a:rPr>
              <a:t>a objeto/ calco interactivo</a:t>
            </a:r>
            <a:r>
              <a:rPr lang="es-ES" dirty="0">
                <a:ln>
                  <a:solidFill>
                    <a:schemeClr val="tx1"/>
                  </a:solidFill>
                </a:ln>
                <a:solidFill>
                  <a:prstClr val="black"/>
                </a:solidFill>
              </a:rPr>
              <a:t>/</a:t>
            </a:r>
          </a:p>
          <a:p>
            <a:pPr lvl="0"/>
            <a:r>
              <a:rPr lang="es-ES" dirty="0">
                <a:ln>
                  <a:solidFill>
                    <a:schemeClr val="tx1"/>
                  </a:solidFill>
                </a:ln>
                <a:solidFill>
                  <a:prstClr val="black"/>
                </a:solidFill>
              </a:rPr>
              <a:t>Ajuste preestablecido</a:t>
            </a:r>
            <a:r>
              <a:rPr lang="es-ES" dirty="0" smtClean="0">
                <a:ln>
                  <a:solidFill>
                    <a:schemeClr val="tx1"/>
                  </a:solidFill>
                </a:ln>
                <a:solidFill>
                  <a:prstClr val="black"/>
                </a:solidFill>
              </a:rPr>
              <a:t>:</a:t>
            </a:r>
            <a:r>
              <a:rPr lang="es-ES" dirty="0">
                <a:ln>
                  <a:solidFill>
                    <a:schemeClr val="tx1"/>
                  </a:solidFill>
                </a:ln>
                <a:solidFill>
                  <a:prstClr val="black"/>
                </a:solidFill>
              </a:rPr>
              <a:t> Activamos la casilla previsualizar</a:t>
            </a:r>
          </a:p>
        </p:txBody>
      </p:sp>
      <p:sp>
        <p:nvSpPr>
          <p:cNvPr id="13" name="12 Rectángulo"/>
          <p:cNvSpPr/>
          <p:nvPr/>
        </p:nvSpPr>
        <p:spPr>
          <a:xfrm>
            <a:off x="5773581" y="3717032"/>
            <a:ext cx="2958908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</a:rPr>
              <a:t>4.- Desplegamos </a:t>
            </a:r>
            <a:r>
              <a:rPr lang="es-ES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</a:rPr>
              <a:t>el menú de ajustes preestablecidos, selecciona uno de la lista , modificando </a:t>
            </a:r>
            <a:r>
              <a:rPr lang="es-ES" sz="200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</a:rPr>
              <a:t>los</a:t>
            </a:r>
            <a:r>
              <a:rPr lang="es-ES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</a:rPr>
              <a:t> valores que aparecen más abajo y </a:t>
            </a:r>
            <a:r>
              <a:rPr lang="es-ES" dirty="0">
                <a:ln>
                  <a:solidFill>
                    <a:srgbClr val="0033CC"/>
                  </a:solidFill>
                </a:ln>
                <a:solidFill>
                  <a:prstClr val="black"/>
                </a:solidFill>
              </a:rPr>
              <a:t>damos clic en calcar </a:t>
            </a:r>
            <a:r>
              <a:rPr lang="es-ES" dirty="0" smtClean="0">
                <a:ln>
                  <a:solidFill>
                    <a:srgbClr val="0033CC"/>
                  </a:solidFill>
                </a:ln>
                <a:solidFill>
                  <a:prstClr val="black"/>
                </a:solidFill>
              </a:rPr>
              <a:t> y  por último, </a:t>
            </a:r>
            <a:r>
              <a:rPr lang="es-ES" dirty="0">
                <a:ln>
                  <a:solidFill>
                    <a:srgbClr val="0033CC"/>
                  </a:solidFill>
                </a:ln>
                <a:solidFill>
                  <a:prstClr val="black"/>
                </a:solidFill>
              </a:rPr>
              <a:t>vamos a objeto /expandir.</a:t>
            </a:r>
            <a:endParaRPr lang="es-ES" sz="2000" dirty="0">
              <a:ln>
                <a:solidFill>
                  <a:srgbClr val="0033CC"/>
                </a:solidFill>
              </a:ln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605042" y="3140968"/>
            <a:ext cx="173471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>
                <a:ln>
                  <a:solidFill>
                    <a:schemeClr val="tx1"/>
                  </a:solidFill>
                </a:ln>
              </a:rPr>
              <a:t>5.-Con </a:t>
            </a:r>
            <a:r>
              <a:rPr lang="es-ES" dirty="0">
                <a:ln>
                  <a:solidFill>
                    <a:schemeClr val="tx1"/>
                  </a:solidFill>
                </a:ln>
              </a:rPr>
              <a:t>la </a:t>
            </a:r>
            <a:r>
              <a:rPr lang="es-ES" dirty="0">
                <a:ln>
                  <a:solidFill>
                    <a:srgbClr val="0033CC"/>
                  </a:solidFill>
                </a:ln>
              </a:rPr>
              <a:t>herramienta  selección directa</a:t>
            </a:r>
            <a:r>
              <a:rPr lang="es-ES" dirty="0">
                <a:ln>
                  <a:solidFill>
                    <a:schemeClr val="tx1"/>
                  </a:solidFill>
                </a:ln>
              </a:rPr>
              <a:t>, haga clic en alguna parte y cambie el color.</a:t>
            </a:r>
          </a:p>
        </p:txBody>
      </p:sp>
      <p:sp>
        <p:nvSpPr>
          <p:cNvPr id="15" name="14 Flecha derecha"/>
          <p:cNvSpPr/>
          <p:nvPr/>
        </p:nvSpPr>
        <p:spPr>
          <a:xfrm>
            <a:off x="1251276" y="4996152"/>
            <a:ext cx="1120083" cy="530049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42636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9" grpId="0"/>
      <p:bldP spid="8" grpId="0"/>
      <p:bldP spid="11" grpId="0"/>
      <p:bldP spid="12" grpId="0"/>
      <p:bldP spid="13" grpId="0"/>
      <p:bldP spid="14" grpId="0"/>
      <p:bldP spid="1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 Triángulo rectángulo"/>
          <p:cNvSpPr/>
          <p:nvPr/>
        </p:nvSpPr>
        <p:spPr>
          <a:xfrm>
            <a:off x="0" y="0"/>
            <a:ext cx="9144000" cy="6893888"/>
          </a:xfrm>
          <a:custGeom>
            <a:avLst/>
            <a:gdLst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9144000 w 9144000"/>
              <a:gd name="connsiteY2" fmla="*/ 6893888 h 6893888"/>
              <a:gd name="connsiteX3" fmla="*/ 0 w 9144000"/>
              <a:gd name="connsiteY3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2038662 w 9144000"/>
              <a:gd name="connsiteY2" fmla="*/ 437712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2038662 w 9144000"/>
              <a:gd name="connsiteY2" fmla="*/ 437712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2038662 w 9144000"/>
              <a:gd name="connsiteY2" fmla="*/ 437712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1429062 w 9144000"/>
              <a:gd name="connsiteY2" fmla="*/ 571824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1429062 w 9144000"/>
              <a:gd name="connsiteY2" fmla="*/ 571824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1429062 w 9144000"/>
              <a:gd name="connsiteY2" fmla="*/ 571824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6893888">
                <a:moveTo>
                  <a:pt x="0" y="6893888"/>
                </a:moveTo>
                <a:lnTo>
                  <a:pt x="0" y="0"/>
                </a:lnTo>
                <a:cubicBezTo>
                  <a:pt x="1174230" y="889416"/>
                  <a:pt x="788232" y="4737391"/>
                  <a:pt x="1429062" y="5718247"/>
                </a:cubicBezTo>
                <a:cubicBezTo>
                  <a:pt x="3355548" y="6511447"/>
                  <a:pt x="6775554" y="6054968"/>
                  <a:pt x="9144000" y="6893888"/>
                </a:cubicBezTo>
                <a:lnTo>
                  <a:pt x="0" y="6893888"/>
                </a:lnTo>
                <a:close/>
              </a:path>
            </a:pathLst>
          </a:custGeom>
          <a:gradFill>
            <a:gsLst>
              <a:gs pos="0">
                <a:srgbClr val="73490B"/>
              </a:gs>
              <a:gs pos="45000">
                <a:srgbClr val="FF7A00"/>
              </a:gs>
              <a:gs pos="70000">
                <a:srgbClr val="73490B"/>
              </a:gs>
              <a:gs pos="100000">
                <a:srgbClr val="4D0808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2 Rectángulo"/>
          <p:cNvSpPr/>
          <p:nvPr/>
        </p:nvSpPr>
        <p:spPr>
          <a:xfrm>
            <a:off x="1259632" y="332656"/>
            <a:ext cx="7056784" cy="17281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CÓMO EXPORTAR PARA IMPRIMIR</a:t>
            </a:r>
            <a:endParaRPr lang="es-ES" sz="3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endParaRPr lang="es-ES" dirty="0"/>
          </a:p>
        </p:txBody>
      </p:sp>
      <p:sp>
        <p:nvSpPr>
          <p:cNvPr id="4" name="3 Rectángulo"/>
          <p:cNvSpPr/>
          <p:nvPr/>
        </p:nvSpPr>
        <p:spPr>
          <a:xfrm>
            <a:off x="1259632" y="1772816"/>
            <a:ext cx="7056784" cy="11521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Se crea un nuevo documento archivo, con una resolución 72 pixeles por pulgada y el tamaño va a hacer en pixeles. ejemplo la siguiente  imagen.</a:t>
            </a:r>
            <a:endParaRPr lang="es-ES" dirty="0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4580870" y="3068960"/>
            <a:ext cx="3456384" cy="12241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Luego toco la tecla </a:t>
            </a:r>
            <a:r>
              <a:rPr lang="es-ES" dirty="0" smtClean="0">
                <a:ln>
                  <a:solidFill>
                    <a:srgbClr val="0000FF"/>
                  </a:solidFill>
                </a:ln>
                <a:solidFill>
                  <a:schemeClr val="tx1"/>
                </a:solidFill>
              </a:rPr>
              <a:t>exportar como</a:t>
            </a:r>
            <a:r>
              <a:rPr lang="es-ES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, después coloco que quiero una imagen </a:t>
            </a:r>
            <a:r>
              <a:rPr lang="es-ES" dirty="0" smtClean="0">
                <a:ln>
                  <a:solidFill>
                    <a:srgbClr val="0000FF"/>
                  </a:solidFill>
                </a:ln>
                <a:solidFill>
                  <a:schemeClr val="tx1"/>
                </a:solidFill>
              </a:rPr>
              <a:t>JPG</a:t>
            </a:r>
            <a:r>
              <a:rPr lang="es-ES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, marco </a:t>
            </a:r>
            <a:r>
              <a:rPr lang="es-ES" dirty="0" smtClean="0">
                <a:ln>
                  <a:solidFill>
                    <a:srgbClr val="0000FF"/>
                  </a:solidFill>
                </a:ln>
                <a:solidFill>
                  <a:schemeClr val="tx1"/>
                </a:solidFill>
              </a:rPr>
              <a:t>tecla mesa de trabajo. </a:t>
            </a:r>
            <a:endParaRPr lang="es-ES" dirty="0">
              <a:ln>
                <a:solidFill>
                  <a:srgbClr val="0000FF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2339752" y="4701843"/>
            <a:ext cx="4248472" cy="12241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dirty="0" smtClean="0">
                <a:ln>
                  <a:solidFill>
                    <a:srgbClr val="0000FF"/>
                  </a:solidFill>
                </a:ln>
                <a:solidFill>
                  <a:schemeClr val="tx1"/>
                </a:solidFill>
              </a:rPr>
              <a:t>Para imprimir </a:t>
            </a:r>
            <a:r>
              <a:rPr lang="es-ES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 copiar archivo nuevo se trabaja por 10cm X 10cm, calidad 8 y da imprimir  y listo.</a:t>
            </a:r>
            <a:endParaRPr lang="es-ES" dirty="0">
              <a:ln>
                <a:solidFill>
                  <a:srgbClr val="0000FF"/>
                </a:solidFill>
              </a:ln>
              <a:solidFill>
                <a:schemeClr val="tx1"/>
              </a:solidFill>
            </a:endParaRPr>
          </a:p>
        </p:txBody>
      </p:sp>
      <p:pic>
        <p:nvPicPr>
          <p:cNvPr id="1026" name="Picture 2" descr="C:\Users\Dario\Desktop\FOTOS\IMG_20220604_16304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5150" y="2889783"/>
            <a:ext cx="2647700" cy="196750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124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-2203" y="-35888"/>
            <a:ext cx="9144000" cy="6849968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2 Triángulo rectángulo"/>
          <p:cNvSpPr/>
          <p:nvPr/>
        </p:nvSpPr>
        <p:spPr>
          <a:xfrm>
            <a:off x="0" y="-35888"/>
            <a:ext cx="9144000" cy="6893888"/>
          </a:xfrm>
          <a:custGeom>
            <a:avLst/>
            <a:gdLst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9144000 w 9144000"/>
              <a:gd name="connsiteY2" fmla="*/ 6893888 h 6893888"/>
              <a:gd name="connsiteX3" fmla="*/ 0 w 9144000"/>
              <a:gd name="connsiteY3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2038662 w 9144000"/>
              <a:gd name="connsiteY2" fmla="*/ 437712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2038662 w 9144000"/>
              <a:gd name="connsiteY2" fmla="*/ 437712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2038662 w 9144000"/>
              <a:gd name="connsiteY2" fmla="*/ 437712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1429062 w 9144000"/>
              <a:gd name="connsiteY2" fmla="*/ 571824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1429062 w 9144000"/>
              <a:gd name="connsiteY2" fmla="*/ 571824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1429062 w 9144000"/>
              <a:gd name="connsiteY2" fmla="*/ 571824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2145342 w 9144000"/>
              <a:gd name="connsiteY2" fmla="*/ 524580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2145342 w 9144000"/>
              <a:gd name="connsiteY2" fmla="*/ 524580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2145342 w 9144000"/>
              <a:gd name="connsiteY2" fmla="*/ 524580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1810062 w 9144000"/>
              <a:gd name="connsiteY2" fmla="*/ 539820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1810062 w 9144000"/>
              <a:gd name="connsiteY2" fmla="*/ 539820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  <a:gd name="connsiteX0" fmla="*/ 0 w 9144000"/>
              <a:gd name="connsiteY0" fmla="*/ 6893888 h 6893888"/>
              <a:gd name="connsiteX1" fmla="*/ 0 w 9144000"/>
              <a:gd name="connsiteY1" fmla="*/ 0 h 6893888"/>
              <a:gd name="connsiteX2" fmla="*/ 1810062 w 9144000"/>
              <a:gd name="connsiteY2" fmla="*/ 5398207 h 6893888"/>
              <a:gd name="connsiteX3" fmla="*/ 9144000 w 9144000"/>
              <a:gd name="connsiteY3" fmla="*/ 6893888 h 6893888"/>
              <a:gd name="connsiteX4" fmla="*/ 0 w 9144000"/>
              <a:gd name="connsiteY4" fmla="*/ 6893888 h 6893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6893888">
                <a:moveTo>
                  <a:pt x="0" y="6893888"/>
                </a:moveTo>
                <a:lnTo>
                  <a:pt x="0" y="0"/>
                </a:lnTo>
                <a:cubicBezTo>
                  <a:pt x="1174230" y="889416"/>
                  <a:pt x="-674808" y="5331751"/>
                  <a:pt x="1810062" y="5398207"/>
                </a:cubicBezTo>
                <a:cubicBezTo>
                  <a:pt x="2776428" y="6054247"/>
                  <a:pt x="6775554" y="6054968"/>
                  <a:pt x="9144000" y="6893888"/>
                </a:cubicBezTo>
                <a:lnTo>
                  <a:pt x="0" y="6893888"/>
                </a:lnTo>
                <a:close/>
              </a:path>
            </a:pathLst>
          </a:custGeom>
          <a:gradFill>
            <a:gsLst>
              <a:gs pos="0">
                <a:srgbClr val="73490B"/>
              </a:gs>
              <a:gs pos="45000">
                <a:srgbClr val="FF7A00"/>
              </a:gs>
              <a:gs pos="70000">
                <a:srgbClr val="73490B"/>
              </a:gs>
              <a:gs pos="100000">
                <a:srgbClr val="4D0808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Rectángulo"/>
          <p:cNvSpPr/>
          <p:nvPr/>
        </p:nvSpPr>
        <p:spPr>
          <a:xfrm>
            <a:off x="971600" y="2132856"/>
            <a:ext cx="7488832" cy="29643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3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es-E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Dostin Hurtado. Curso Ilustrador    Capítulos  0,I,II,III,IV,V,VI y VII</a:t>
            </a:r>
          </a:p>
          <a:p>
            <a:endParaRPr lang="es-ES" sz="32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es-ES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s-E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FP_illustrator_Reference_Ayuda</a:t>
            </a:r>
          </a:p>
          <a:p>
            <a:r>
              <a:rPr lang="es-ES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s-E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Libro_Guia_Illustrator  Básico CS5</a:t>
            </a:r>
          </a:p>
          <a:p>
            <a:r>
              <a:rPr lang="es-ES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s-E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</a:t>
            </a:r>
          </a:p>
          <a:p>
            <a:pPr algn="ctr"/>
            <a:endParaRPr lang="es-ES" sz="3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endParaRPr lang="es-ES" dirty="0"/>
          </a:p>
        </p:txBody>
      </p:sp>
      <p:sp>
        <p:nvSpPr>
          <p:cNvPr id="5" name="4 Rectángulo"/>
          <p:cNvSpPr/>
          <p:nvPr/>
        </p:nvSpPr>
        <p:spPr>
          <a:xfrm>
            <a:off x="2428913" y="764704"/>
            <a:ext cx="4281765" cy="8640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6"/>
                </a:solidFill>
              </a:rPr>
              <a:t>BIBLIOGRAFIAS</a:t>
            </a:r>
            <a:endParaRPr lang="es-ES" sz="3600" dirty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175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7">
      <a:dk1>
        <a:sysClr val="windowText" lastClr="000000"/>
      </a:dk1>
      <a:lt1>
        <a:sysClr val="window" lastClr="FFFFFF"/>
      </a:lt1>
      <a:dk2>
        <a:srgbClr val="CC9900"/>
      </a:dk2>
      <a:lt2>
        <a:srgbClr val="ECE9C6"/>
      </a:lt2>
      <a:accent1>
        <a:srgbClr val="E1DCA5"/>
      </a:accent1>
      <a:accent2>
        <a:srgbClr val="D6862D"/>
      </a:accent2>
      <a:accent3>
        <a:srgbClr val="D0BE40"/>
      </a:accent3>
      <a:accent4>
        <a:srgbClr val="D0BE40"/>
      </a:accent4>
      <a:accent5>
        <a:srgbClr val="972109"/>
      </a:accent5>
      <a:accent6>
        <a:srgbClr val="CC9900"/>
      </a:accent6>
      <a:hlink>
        <a:srgbClr val="CC9900"/>
      </a:hlink>
      <a:folHlink>
        <a:srgbClr val="CC9900"/>
      </a:folHlink>
    </a:clrScheme>
    <a:fontScheme name="Clásico de Offic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2281</TotalTime>
  <Words>548</Words>
  <Application>Microsoft Office PowerPoint</Application>
  <PresentationFormat>Presentación en pantalla (4:3)</PresentationFormat>
  <Paragraphs>101</Paragraphs>
  <Slides>16</Slides>
  <Notes>7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17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Gabriel</cp:lastModifiedBy>
  <cp:revision>122</cp:revision>
  <dcterms:modified xsi:type="dcterms:W3CDTF">2022-10-23T01:17:34Z</dcterms:modified>
</cp:coreProperties>
</file>